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4"/>
    <p:sldMasterId id="2147483653" r:id="rId5"/>
  </p:sldMasterIdLst>
  <p:notesMasterIdLst>
    <p:notesMasterId r:id="rId11"/>
  </p:notesMasterIdLst>
  <p:handoutMasterIdLst>
    <p:handoutMasterId r:id="rId12"/>
  </p:handoutMasterIdLst>
  <p:sldIdLst>
    <p:sldId id="273" r:id="rId6"/>
    <p:sldId id="275" r:id="rId7"/>
    <p:sldId id="276" r:id="rId8"/>
    <p:sldId id="277" r:id="rId9"/>
    <p:sldId id="280" r:id="rId10"/>
  </p:sldIdLst>
  <p:sldSz cx="15119350" cy="10691813"/>
  <p:notesSz cx="14597063" cy="21107400"/>
  <p:defaultTextStyle>
    <a:defPPr>
      <a:defRPr lang="ja-JP"/>
    </a:defPPr>
    <a:lvl1pPr algn="l" rtl="0" fontAlgn="base">
      <a:spcBef>
        <a:spcPct val="0"/>
      </a:spcBef>
      <a:spcAft>
        <a:spcPct val="0"/>
      </a:spcAft>
      <a:defRPr kumimoji="1" sz="1843" kern="1200">
        <a:solidFill>
          <a:schemeClr val="tx1"/>
        </a:solidFill>
        <a:latin typeface="Times New Roman" panose="02020603050405020304" pitchFamily="18" charset="0"/>
        <a:ea typeface="ＭＳ Ｐゴシック" panose="020B0600070205080204" pitchFamily="34" charset="-128"/>
        <a:cs typeface="+mn-cs"/>
      </a:defRPr>
    </a:lvl1pPr>
    <a:lvl2pPr marL="526740" algn="l" rtl="0" fontAlgn="base">
      <a:spcBef>
        <a:spcPct val="0"/>
      </a:spcBef>
      <a:spcAft>
        <a:spcPct val="0"/>
      </a:spcAft>
      <a:defRPr kumimoji="1" sz="1843" kern="1200">
        <a:solidFill>
          <a:schemeClr val="tx1"/>
        </a:solidFill>
        <a:latin typeface="Times New Roman" panose="02020603050405020304" pitchFamily="18" charset="0"/>
        <a:ea typeface="ＭＳ Ｐゴシック" panose="020B0600070205080204" pitchFamily="34" charset="-128"/>
        <a:cs typeface="+mn-cs"/>
      </a:defRPr>
    </a:lvl2pPr>
    <a:lvl3pPr marL="1053480" algn="l" rtl="0" fontAlgn="base">
      <a:spcBef>
        <a:spcPct val="0"/>
      </a:spcBef>
      <a:spcAft>
        <a:spcPct val="0"/>
      </a:spcAft>
      <a:defRPr kumimoji="1" sz="1843" kern="1200">
        <a:solidFill>
          <a:schemeClr val="tx1"/>
        </a:solidFill>
        <a:latin typeface="Times New Roman" panose="02020603050405020304" pitchFamily="18" charset="0"/>
        <a:ea typeface="ＭＳ Ｐゴシック" panose="020B0600070205080204" pitchFamily="34" charset="-128"/>
        <a:cs typeface="+mn-cs"/>
      </a:defRPr>
    </a:lvl3pPr>
    <a:lvl4pPr marL="1580220" algn="l" rtl="0" fontAlgn="base">
      <a:spcBef>
        <a:spcPct val="0"/>
      </a:spcBef>
      <a:spcAft>
        <a:spcPct val="0"/>
      </a:spcAft>
      <a:defRPr kumimoji="1" sz="1843" kern="1200">
        <a:solidFill>
          <a:schemeClr val="tx1"/>
        </a:solidFill>
        <a:latin typeface="Times New Roman" panose="02020603050405020304" pitchFamily="18" charset="0"/>
        <a:ea typeface="ＭＳ Ｐゴシック" panose="020B0600070205080204" pitchFamily="34" charset="-128"/>
        <a:cs typeface="+mn-cs"/>
      </a:defRPr>
    </a:lvl4pPr>
    <a:lvl5pPr marL="2106960" algn="l" rtl="0" fontAlgn="base">
      <a:spcBef>
        <a:spcPct val="0"/>
      </a:spcBef>
      <a:spcAft>
        <a:spcPct val="0"/>
      </a:spcAft>
      <a:defRPr kumimoji="1" sz="1843" kern="1200">
        <a:solidFill>
          <a:schemeClr val="tx1"/>
        </a:solidFill>
        <a:latin typeface="Times New Roman" panose="02020603050405020304" pitchFamily="18" charset="0"/>
        <a:ea typeface="ＭＳ Ｐゴシック" panose="020B0600070205080204" pitchFamily="34" charset="-128"/>
        <a:cs typeface="+mn-cs"/>
      </a:defRPr>
    </a:lvl5pPr>
    <a:lvl6pPr marL="2633701" algn="l" defTabSz="1053480" rtl="0" eaLnBrk="1" latinLnBrk="0" hangingPunct="1">
      <a:defRPr kumimoji="1" sz="1843" kern="1200">
        <a:solidFill>
          <a:schemeClr val="tx1"/>
        </a:solidFill>
        <a:latin typeface="Times New Roman" panose="02020603050405020304" pitchFamily="18" charset="0"/>
        <a:ea typeface="ＭＳ Ｐゴシック" panose="020B0600070205080204" pitchFamily="34" charset="-128"/>
        <a:cs typeface="+mn-cs"/>
      </a:defRPr>
    </a:lvl6pPr>
    <a:lvl7pPr marL="3160441" algn="l" defTabSz="1053480" rtl="0" eaLnBrk="1" latinLnBrk="0" hangingPunct="1">
      <a:defRPr kumimoji="1" sz="1843" kern="1200">
        <a:solidFill>
          <a:schemeClr val="tx1"/>
        </a:solidFill>
        <a:latin typeface="Times New Roman" panose="02020603050405020304" pitchFamily="18" charset="0"/>
        <a:ea typeface="ＭＳ Ｐゴシック" panose="020B0600070205080204" pitchFamily="34" charset="-128"/>
        <a:cs typeface="+mn-cs"/>
      </a:defRPr>
    </a:lvl7pPr>
    <a:lvl8pPr marL="3687181" algn="l" defTabSz="1053480" rtl="0" eaLnBrk="1" latinLnBrk="0" hangingPunct="1">
      <a:defRPr kumimoji="1" sz="1843" kern="1200">
        <a:solidFill>
          <a:schemeClr val="tx1"/>
        </a:solidFill>
        <a:latin typeface="Times New Roman" panose="02020603050405020304" pitchFamily="18" charset="0"/>
        <a:ea typeface="ＭＳ Ｐゴシック" panose="020B0600070205080204" pitchFamily="34" charset="-128"/>
        <a:cs typeface="+mn-cs"/>
      </a:defRPr>
    </a:lvl8pPr>
    <a:lvl9pPr marL="4213921" algn="l" defTabSz="1053480" rtl="0" eaLnBrk="1" latinLnBrk="0" hangingPunct="1">
      <a:defRPr kumimoji="1" sz="1843" kern="1200">
        <a:solidFill>
          <a:schemeClr val="tx1"/>
        </a:solidFill>
        <a:latin typeface="Times New Roman" panose="02020603050405020304" pitchFamily="18"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アブストラクトページ（プライマリークラス）" id="{05F68B40-4021-4FFA-A734-7816717BBE8C}">
          <p14:sldIdLst>
            <p14:sldId id="273"/>
            <p14:sldId id="275"/>
            <p14:sldId id="276"/>
            <p14:sldId id="277"/>
            <p14:sldId id="280"/>
          </p14:sldIdLst>
        </p14:section>
        <p14:section name="モデル図ページ（プライマリークラス）" id="{8B2B3982-7BAC-4EE5-974E-E0EE0719EC85}">
          <p14:sldIdLst/>
        </p14:section>
      </p14:sectionLst>
    </p:ext>
    <p:ext uri="{EFAFB233-063F-42B5-8137-9DF3F51BA10A}">
      <p15:sldGuideLst xmlns:p15="http://schemas.microsoft.com/office/powerpoint/2012/main">
        <p15:guide id="1" orient="horz" pos="3436" userDrawn="1">
          <p15:clr>
            <a:srgbClr val="A4A3A4"/>
          </p15:clr>
        </p15:guide>
        <p15:guide id="2" pos="4762" userDrawn="1">
          <p15:clr>
            <a:srgbClr val="A4A3A4"/>
          </p15:clr>
        </p15:guide>
        <p15:guide id="3" orient="horz" pos="36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CCFF"/>
    <a:srgbClr val="FFA126"/>
    <a:srgbClr val="FF9100"/>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6A7D08-6019-4799-BF94-AF2B47547BE9}" v="1902" dt="2024-08-20T07:26:22.107"/>
    <p1510:client id="{6E1E2261-5AEB-67CD-5886-349E9BDF3E39}" v="697" dt="2024-08-20T02:57:06.987"/>
    <p1510:client id="{F4382DD6-8ADE-A04A-BBFA-48FFE93E1352}" v="513" dt="2024-08-20T06:13:13.855"/>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E3FDE45-AF77-4B5C-9715-49D594BDF05E}" styleName="淡色スタイル 1 - アクセント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8603FDC-E32A-4AB5-989C-0864C3EAD2B8}" styleName="テーマ スタイル 2 - アクセント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1090" y="72"/>
      </p:cViewPr>
      <p:guideLst>
        <p:guide orient="horz" pos="3436"/>
        <p:guide pos="4762"/>
        <p:guide orient="horz" pos="36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handoutMaster" Target="handoutMasters/handoutMaster1.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buki_\work\etrc-2024\&#12464;&#12521;&#125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944686293999015"/>
          <c:y val="7.6745333376709329E-2"/>
          <c:w val="0.75870921025340055"/>
          <c:h val="0.70123254427856452"/>
        </c:manualLayout>
      </c:layout>
      <c:lineChart>
        <c:grouping val="standard"/>
        <c:varyColors val="0"/>
        <c:ser>
          <c:idx val="0"/>
          <c:order val="0"/>
          <c:tx>
            <c:strRef>
              <c:f>Sheet1!$B$2</c:f>
              <c:strCache>
                <c:ptCount val="1"/>
                <c:pt idx="0">
                  <c:v>R</c:v>
                </c:pt>
              </c:strCache>
            </c:strRef>
          </c:tx>
          <c:spPr>
            <a:ln w="28575" cap="rnd">
              <a:solidFill>
                <a:srgbClr val="FF0000"/>
              </a:solidFill>
              <a:round/>
            </a:ln>
            <a:effectLst/>
          </c:spPr>
          <c:marker>
            <c:symbol val="none"/>
          </c:marker>
          <c:cat>
            <c:numRef>
              <c:f>Sheet1!$C$1:$G$1</c:f>
              <c:numCache>
                <c:formatCode>General</c:formatCode>
                <c:ptCount val="5"/>
                <c:pt idx="0">
                  <c:v>0</c:v>
                </c:pt>
                <c:pt idx="1">
                  <c:v>1</c:v>
                </c:pt>
                <c:pt idx="2">
                  <c:v>2</c:v>
                </c:pt>
                <c:pt idx="3">
                  <c:v>3</c:v>
                </c:pt>
                <c:pt idx="4">
                  <c:v>4</c:v>
                </c:pt>
              </c:numCache>
            </c:numRef>
          </c:cat>
          <c:val>
            <c:numRef>
              <c:f>Sheet1!$C$2:$G$2</c:f>
              <c:numCache>
                <c:formatCode>General</c:formatCode>
                <c:ptCount val="5"/>
                <c:pt idx="0">
                  <c:v>460</c:v>
                </c:pt>
                <c:pt idx="1">
                  <c:v>530</c:v>
                </c:pt>
                <c:pt idx="2">
                  <c:v>630</c:v>
                </c:pt>
                <c:pt idx="3">
                  <c:v>700</c:v>
                </c:pt>
                <c:pt idx="4">
                  <c:v>700</c:v>
                </c:pt>
              </c:numCache>
            </c:numRef>
          </c:val>
          <c:smooth val="0"/>
          <c:extLst>
            <c:ext xmlns:c16="http://schemas.microsoft.com/office/drawing/2014/chart" uri="{C3380CC4-5D6E-409C-BE32-E72D297353CC}">
              <c16:uniqueId val="{00000000-677A-4D22-AF70-E51C76CEB3C7}"/>
            </c:ext>
          </c:extLst>
        </c:ser>
        <c:ser>
          <c:idx val="1"/>
          <c:order val="1"/>
          <c:tx>
            <c:strRef>
              <c:f>Sheet1!$B$3</c:f>
              <c:strCache>
                <c:ptCount val="1"/>
                <c:pt idx="0">
                  <c:v>G</c:v>
                </c:pt>
              </c:strCache>
            </c:strRef>
          </c:tx>
          <c:spPr>
            <a:ln w="28575" cap="rnd">
              <a:solidFill>
                <a:srgbClr val="00B050"/>
              </a:solidFill>
              <a:round/>
            </a:ln>
            <a:effectLst/>
          </c:spPr>
          <c:marker>
            <c:symbol val="none"/>
          </c:marker>
          <c:cat>
            <c:numRef>
              <c:f>Sheet1!$C$1:$G$1</c:f>
              <c:numCache>
                <c:formatCode>General</c:formatCode>
                <c:ptCount val="5"/>
                <c:pt idx="0">
                  <c:v>0</c:v>
                </c:pt>
                <c:pt idx="1">
                  <c:v>1</c:v>
                </c:pt>
                <c:pt idx="2">
                  <c:v>2</c:v>
                </c:pt>
                <c:pt idx="3">
                  <c:v>3</c:v>
                </c:pt>
                <c:pt idx="4">
                  <c:v>4</c:v>
                </c:pt>
              </c:numCache>
            </c:numRef>
          </c:cat>
          <c:val>
            <c:numRef>
              <c:f>Sheet1!$C$3:$G$3</c:f>
              <c:numCache>
                <c:formatCode>General</c:formatCode>
                <c:ptCount val="5"/>
                <c:pt idx="0">
                  <c:v>480</c:v>
                </c:pt>
                <c:pt idx="1">
                  <c:v>555</c:v>
                </c:pt>
                <c:pt idx="2">
                  <c:v>660</c:v>
                </c:pt>
                <c:pt idx="3">
                  <c:v>730</c:v>
                </c:pt>
                <c:pt idx="4">
                  <c:v>730</c:v>
                </c:pt>
              </c:numCache>
            </c:numRef>
          </c:val>
          <c:smooth val="0"/>
          <c:extLst>
            <c:ext xmlns:c16="http://schemas.microsoft.com/office/drawing/2014/chart" uri="{C3380CC4-5D6E-409C-BE32-E72D297353CC}">
              <c16:uniqueId val="{00000001-677A-4D22-AF70-E51C76CEB3C7}"/>
            </c:ext>
          </c:extLst>
        </c:ser>
        <c:ser>
          <c:idx val="2"/>
          <c:order val="2"/>
          <c:tx>
            <c:strRef>
              <c:f>Sheet1!$B$4</c:f>
              <c:strCache>
                <c:ptCount val="1"/>
                <c:pt idx="0">
                  <c:v>B</c:v>
                </c:pt>
              </c:strCache>
            </c:strRef>
          </c:tx>
          <c:spPr>
            <a:ln w="28575" cap="rnd">
              <a:solidFill>
                <a:srgbClr val="0070C0"/>
              </a:solidFill>
              <a:round/>
            </a:ln>
            <a:effectLst/>
          </c:spPr>
          <c:marker>
            <c:symbol val="none"/>
          </c:marker>
          <c:cat>
            <c:numRef>
              <c:f>Sheet1!$C$1:$G$1</c:f>
              <c:numCache>
                <c:formatCode>General</c:formatCode>
                <c:ptCount val="5"/>
                <c:pt idx="0">
                  <c:v>0</c:v>
                </c:pt>
                <c:pt idx="1">
                  <c:v>1</c:v>
                </c:pt>
                <c:pt idx="2">
                  <c:v>2</c:v>
                </c:pt>
                <c:pt idx="3">
                  <c:v>3</c:v>
                </c:pt>
                <c:pt idx="4">
                  <c:v>4</c:v>
                </c:pt>
              </c:numCache>
            </c:numRef>
          </c:cat>
          <c:val>
            <c:numRef>
              <c:f>Sheet1!$C$4:$G$4</c:f>
              <c:numCache>
                <c:formatCode>General</c:formatCode>
                <c:ptCount val="5"/>
                <c:pt idx="0">
                  <c:v>505</c:v>
                </c:pt>
                <c:pt idx="1">
                  <c:v>595</c:v>
                </c:pt>
                <c:pt idx="2">
                  <c:v>705</c:v>
                </c:pt>
                <c:pt idx="3">
                  <c:v>770</c:v>
                </c:pt>
                <c:pt idx="4">
                  <c:v>770</c:v>
                </c:pt>
              </c:numCache>
            </c:numRef>
          </c:val>
          <c:smooth val="0"/>
          <c:extLst>
            <c:ext xmlns:c16="http://schemas.microsoft.com/office/drawing/2014/chart" uri="{C3380CC4-5D6E-409C-BE32-E72D297353CC}">
              <c16:uniqueId val="{00000002-677A-4D22-AF70-E51C76CEB3C7}"/>
            </c:ext>
          </c:extLst>
        </c:ser>
        <c:dLbls>
          <c:showLegendKey val="0"/>
          <c:showVal val="0"/>
          <c:showCatName val="0"/>
          <c:showSerName val="0"/>
          <c:showPercent val="0"/>
          <c:showBubbleSize val="0"/>
        </c:dLbls>
        <c:smooth val="0"/>
        <c:axId val="1289658912"/>
        <c:axId val="1289660352"/>
      </c:lineChart>
      <c:catAx>
        <c:axId val="1289658912"/>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ja-JP" altLang="en-US">
                    <a:solidFill>
                      <a:schemeClr val="tx1"/>
                    </a:solidFill>
                  </a:rPr>
                  <a:t>エッジとの距離</a:t>
                </a:r>
                <a:r>
                  <a:rPr lang="en-US" altLang="ja-JP">
                    <a:solidFill>
                      <a:schemeClr val="tx1"/>
                    </a:solidFill>
                  </a:rPr>
                  <a:t>(mm)</a:t>
                </a:r>
                <a:endParaRPr lang="ja-JP" altLang="en-US">
                  <a:solidFill>
                    <a:schemeClr val="tx1"/>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289660352"/>
        <c:crosses val="autoZero"/>
        <c:auto val="1"/>
        <c:lblAlgn val="ctr"/>
        <c:lblOffset val="100"/>
        <c:noMultiLvlLbl val="0"/>
      </c:catAx>
      <c:valAx>
        <c:axId val="1289660352"/>
        <c:scaling>
          <c:orientation val="minMax"/>
        </c:scaling>
        <c:delete val="0"/>
        <c:axPos val="l"/>
        <c:majorGridlines>
          <c:spPr>
            <a:ln w="9525" cap="flat" cmpd="sng" algn="ctr">
              <a:solidFill>
                <a:schemeClr val="tx1"/>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ltLang="ja-JP" dirty="0">
                    <a:solidFill>
                      <a:schemeClr val="tx1"/>
                    </a:solidFill>
                  </a:rPr>
                  <a:t>RGB</a:t>
                </a:r>
                <a:r>
                  <a:rPr lang="ja-JP" altLang="en-US" dirty="0">
                    <a:solidFill>
                      <a:schemeClr val="tx1"/>
                    </a:solidFill>
                  </a:rPr>
                  <a:t>値</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crossAx val="12896589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1"/>
        <c:ser>
          <c:idx val="0"/>
          <c:order val="0"/>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FF47-4B74-9913-9D8A9561D0E0}"/>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FF47-4B74-9913-9D8A9561D0E0}"/>
              </c:ext>
            </c:extLst>
          </c:dPt>
          <c:cat>
            <c:strRef>
              <c:f>Sheet1!$C$3:$C$4</c:f>
              <c:strCache>
                <c:ptCount val="2"/>
                <c:pt idx="0">
                  <c:v>カラーセンサー</c:v>
                </c:pt>
                <c:pt idx="1">
                  <c:v>カメラ</c:v>
                </c:pt>
              </c:strCache>
            </c:strRef>
          </c:cat>
          <c:val>
            <c:numRef>
              <c:f>Sheet1!$D$3:$D$4</c:f>
              <c:numCache>
                <c:formatCode>General</c:formatCode>
                <c:ptCount val="2"/>
                <c:pt idx="0">
                  <c:v>4</c:v>
                </c:pt>
                <c:pt idx="1">
                  <c:v>200</c:v>
                </c:pt>
              </c:numCache>
            </c:numRef>
          </c:val>
          <c:extLst>
            <c:ext xmlns:c16="http://schemas.microsoft.com/office/drawing/2014/chart" uri="{C3380CC4-5D6E-409C-BE32-E72D297353CC}">
              <c16:uniqueId val="{00000004-FF47-4B74-9913-9D8A9561D0E0}"/>
            </c:ext>
          </c:extLst>
        </c:ser>
        <c:dLbls>
          <c:showLegendKey val="0"/>
          <c:showVal val="0"/>
          <c:showCatName val="0"/>
          <c:showSerName val="0"/>
          <c:showPercent val="0"/>
          <c:showBubbleSize val="0"/>
        </c:dLbls>
        <c:gapWidth val="182"/>
        <c:axId val="357544080"/>
        <c:axId val="357544560"/>
      </c:barChart>
      <c:catAx>
        <c:axId val="357544080"/>
        <c:scaling>
          <c:orientation val="minMax"/>
        </c:scaling>
        <c:delete val="0"/>
        <c:axPos val="l"/>
        <c:majorGridlines>
          <c:spPr>
            <a:ln w="9525" cap="flat" cmpd="sng" algn="ctr">
              <a:solidFill>
                <a:schemeClr val="tx1"/>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ja-JP" sz="900" b="0" i="0" u="none" strike="noStrike" kern="1200" baseline="0">
                <a:solidFill>
                  <a:schemeClr val="tx1"/>
                </a:solidFill>
                <a:latin typeface="+mn-lt"/>
                <a:ea typeface="+mn-ea"/>
                <a:cs typeface="+mn-cs"/>
              </a:defRPr>
            </a:pPr>
            <a:endParaRPr lang="ja-JP"/>
          </a:p>
        </c:txPr>
        <c:crossAx val="357544560"/>
        <c:crosses val="autoZero"/>
        <c:auto val="1"/>
        <c:lblAlgn val="ctr"/>
        <c:lblOffset val="100"/>
        <c:noMultiLvlLbl val="0"/>
      </c:catAx>
      <c:valAx>
        <c:axId val="357544560"/>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solidFill>
                      <a:schemeClr val="tx1"/>
                    </a:solidFill>
                  </a:rPr>
                  <a:t>青線との距離</a:t>
                </a:r>
                <a:r>
                  <a:rPr lang="en-US" altLang="ja-JP" dirty="0">
                    <a:solidFill>
                      <a:schemeClr val="tx1"/>
                    </a:solidFill>
                  </a:rPr>
                  <a:t>(mm)</a:t>
                </a:r>
                <a:endParaRPr lang="ja-JP" altLang="en-US" dirty="0">
                  <a:solidFill>
                    <a:schemeClr val="tx1"/>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lang="ja-JP" sz="900" b="0" i="0" u="none" strike="noStrike" kern="1200" baseline="0">
                <a:solidFill>
                  <a:schemeClr val="tx1"/>
                </a:solidFill>
                <a:latin typeface="+mn-lt"/>
                <a:ea typeface="+mn-ea"/>
                <a:cs typeface="+mn-cs"/>
              </a:defRPr>
            </a:pPr>
            <a:endParaRPr lang="ja-JP"/>
          </a:p>
        </c:txPr>
        <c:crossAx val="357544080"/>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239007595098211"/>
          <c:y val="9.3332938753451694E-2"/>
          <c:w val="0.81156587100723687"/>
          <c:h val="0.58607995424150938"/>
        </c:manualLayout>
      </c:layout>
      <c:barChart>
        <c:barDir val="bar"/>
        <c:grouping val="clustered"/>
        <c:varyColors val="1"/>
        <c:ser>
          <c:idx val="0"/>
          <c:order val="0"/>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DF78-4A87-AB60-8031E9D5173A}"/>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DF78-4A87-AB60-8031E9D5173A}"/>
              </c:ext>
            </c:extLst>
          </c:dPt>
          <c:cat>
            <c:strRef>
              <c:f>Sheet1!$C$6:$C$7</c:f>
              <c:strCache>
                <c:ptCount val="2"/>
                <c:pt idx="0">
                  <c:v>カラーセンサー</c:v>
                </c:pt>
                <c:pt idx="1">
                  <c:v>カメラ</c:v>
                </c:pt>
              </c:strCache>
            </c:strRef>
          </c:cat>
          <c:val>
            <c:numRef>
              <c:f>Sheet1!$D$6:$D$7</c:f>
              <c:numCache>
                <c:formatCode>General</c:formatCode>
                <c:ptCount val="2"/>
                <c:pt idx="0">
                  <c:v>4</c:v>
                </c:pt>
                <c:pt idx="1">
                  <c:v>400</c:v>
                </c:pt>
              </c:numCache>
            </c:numRef>
          </c:val>
          <c:extLst>
            <c:ext xmlns:c16="http://schemas.microsoft.com/office/drawing/2014/chart" uri="{C3380CC4-5D6E-409C-BE32-E72D297353CC}">
              <c16:uniqueId val="{00000004-DF78-4A87-AB60-8031E9D5173A}"/>
            </c:ext>
          </c:extLst>
        </c:ser>
        <c:dLbls>
          <c:showLegendKey val="0"/>
          <c:showVal val="0"/>
          <c:showCatName val="0"/>
          <c:showSerName val="0"/>
          <c:showPercent val="0"/>
          <c:showBubbleSize val="0"/>
        </c:dLbls>
        <c:gapWidth val="182"/>
        <c:axId val="533825808"/>
        <c:axId val="533826768"/>
      </c:barChart>
      <c:catAx>
        <c:axId val="533825808"/>
        <c:scaling>
          <c:orientation val="minMax"/>
        </c:scaling>
        <c:delete val="0"/>
        <c:axPos val="l"/>
        <c:majorGridlines>
          <c:spPr>
            <a:ln w="9525" cap="flat" cmpd="sng" algn="ctr">
              <a:solidFill>
                <a:schemeClr val="tx1"/>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ja-JP" sz="900" b="0" i="0" u="none" strike="noStrike" kern="1200" baseline="0">
                <a:solidFill>
                  <a:schemeClr val="tx1"/>
                </a:solidFill>
                <a:latin typeface="+mn-lt"/>
                <a:ea typeface="+mn-ea"/>
                <a:cs typeface="+mn-cs"/>
              </a:defRPr>
            </a:pPr>
            <a:endParaRPr lang="ja-JP"/>
          </a:p>
        </c:txPr>
        <c:crossAx val="533826768"/>
        <c:crosses val="autoZero"/>
        <c:auto val="1"/>
        <c:lblAlgn val="ctr"/>
        <c:lblOffset val="100"/>
        <c:noMultiLvlLbl val="0"/>
      </c:catAx>
      <c:valAx>
        <c:axId val="533826768"/>
        <c:scaling>
          <c:orientation val="minMax"/>
        </c:scaling>
        <c:delete val="0"/>
        <c:axPos val="b"/>
        <c:majorGridlines>
          <c:spPr>
            <a:ln w="9525" cap="flat" cmpd="sng" algn="ctr">
              <a:solidFill>
                <a:schemeClr val="tx1"/>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ja-JP" altLang="en-US" dirty="0">
                    <a:solidFill>
                      <a:schemeClr val="tx1"/>
                    </a:solidFill>
                  </a:rPr>
                  <a:t>青線との距離</a:t>
                </a:r>
                <a:r>
                  <a:rPr lang="en-US" altLang="ja-JP" dirty="0">
                    <a:solidFill>
                      <a:schemeClr val="tx1"/>
                    </a:solidFill>
                  </a:rPr>
                  <a:t>(mm)</a:t>
                </a:r>
                <a:endParaRPr lang="ja-JP" altLang="en-US" dirty="0">
                  <a:solidFill>
                    <a:schemeClr val="tx1"/>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ja-JP"/>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900" b="0" i="0" u="none" strike="noStrike" kern="1200" baseline="0">
                <a:solidFill>
                  <a:schemeClr val="tx1"/>
                </a:solidFill>
                <a:latin typeface="+mn-lt"/>
                <a:ea typeface="+mn-ea"/>
                <a:cs typeface="+mn-cs"/>
              </a:defRPr>
            </a:pPr>
            <a:endParaRPr lang="ja-JP"/>
          </a:p>
        </c:txPr>
        <c:crossAx val="533825808"/>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59DA592-5F88-E54B-954E-C3C136F3960C}"/>
              </a:ext>
            </a:extLst>
          </p:cNvPr>
          <p:cNvSpPr>
            <a:spLocks noGrp="1" noChangeArrowheads="1"/>
          </p:cNvSpPr>
          <p:nvPr>
            <p:ph type="hdr" sz="quarter"/>
          </p:nvPr>
        </p:nvSpPr>
        <p:spPr bwMode="auto">
          <a:xfrm>
            <a:off x="0"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3" name="Rectangle 3">
            <a:extLst>
              <a:ext uri="{FF2B5EF4-FFF2-40B4-BE49-F238E27FC236}">
                <a16:creationId xmlns:a16="http://schemas.microsoft.com/office/drawing/2014/main" id="{BD05C139-080E-2548-AEA9-AF5A6E6E659D}"/>
              </a:ext>
            </a:extLst>
          </p:cNvPr>
          <p:cNvSpPr>
            <a:spLocks noGrp="1" noChangeArrowheads="1"/>
          </p:cNvSpPr>
          <p:nvPr>
            <p:ph type="dt" sz="quarter" idx="1"/>
          </p:nvPr>
        </p:nvSpPr>
        <p:spPr bwMode="auto">
          <a:xfrm>
            <a:off x="8272463" y="0"/>
            <a:ext cx="6324600" cy="1055688"/>
          </a:xfrm>
          <a:prstGeom prst="rect">
            <a:avLst/>
          </a:prstGeom>
          <a:noFill/>
          <a:ln w="9525">
            <a:noFill/>
            <a:miter lim="800000"/>
            <a:headEnd/>
            <a:tailEnd/>
          </a:ln>
          <a:effectLst/>
        </p:spPr>
        <p:txBody>
          <a:bodyPr vert="horz" wrap="square" lIns="196900" tIns="98450" rIns="196900" bIns="98450" numCol="1" anchor="t" anchorCtr="0" compatLnSpc="1">
            <a:prstTxWarp prst="textNoShape">
              <a:avLst/>
            </a:prstTxWarp>
          </a:bodyPr>
          <a:lstStyle>
            <a:lvl1pPr algn="r" defTabSz="1968500">
              <a:defRPr sz="2600">
                <a:ea typeface="ＭＳ Ｐゴシック" pitchFamily="50" charset="-128"/>
              </a:defRPr>
            </a:lvl1pPr>
          </a:lstStyle>
          <a:p>
            <a:pPr>
              <a:defRPr/>
            </a:pPr>
            <a:endParaRPr lang="en-US" altLang="ja-JP"/>
          </a:p>
        </p:txBody>
      </p:sp>
      <p:sp>
        <p:nvSpPr>
          <p:cNvPr id="5124" name="Rectangle 4">
            <a:extLst>
              <a:ext uri="{FF2B5EF4-FFF2-40B4-BE49-F238E27FC236}">
                <a16:creationId xmlns:a16="http://schemas.microsoft.com/office/drawing/2014/main" id="{D3027D88-FF63-544E-B8F1-CD9CD49FE1BC}"/>
              </a:ext>
            </a:extLst>
          </p:cNvPr>
          <p:cNvSpPr>
            <a:spLocks noGrp="1" noChangeArrowheads="1"/>
          </p:cNvSpPr>
          <p:nvPr>
            <p:ph type="ftr" sz="quarter" idx="2"/>
          </p:nvPr>
        </p:nvSpPr>
        <p:spPr bwMode="auto">
          <a:xfrm>
            <a:off x="0"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defTabSz="1968500">
              <a:defRPr sz="2600">
                <a:ea typeface="ＭＳ Ｐゴシック" pitchFamily="50" charset="-128"/>
              </a:defRPr>
            </a:lvl1pPr>
          </a:lstStyle>
          <a:p>
            <a:pPr>
              <a:defRPr/>
            </a:pPr>
            <a:endParaRPr lang="en-US" altLang="ja-JP"/>
          </a:p>
        </p:txBody>
      </p:sp>
      <p:sp>
        <p:nvSpPr>
          <p:cNvPr id="5125" name="Rectangle 5">
            <a:extLst>
              <a:ext uri="{FF2B5EF4-FFF2-40B4-BE49-F238E27FC236}">
                <a16:creationId xmlns:a16="http://schemas.microsoft.com/office/drawing/2014/main" id="{25E8D4B3-1F5B-9044-B886-14F6FE333E98}"/>
              </a:ext>
            </a:extLst>
          </p:cNvPr>
          <p:cNvSpPr>
            <a:spLocks noGrp="1" noChangeArrowheads="1"/>
          </p:cNvSpPr>
          <p:nvPr>
            <p:ph type="sldNum" sz="quarter" idx="3"/>
          </p:nvPr>
        </p:nvSpPr>
        <p:spPr bwMode="auto">
          <a:xfrm>
            <a:off x="8272463" y="20051713"/>
            <a:ext cx="6324600" cy="1055687"/>
          </a:xfrm>
          <a:prstGeom prst="rect">
            <a:avLst/>
          </a:prstGeom>
          <a:noFill/>
          <a:ln w="9525">
            <a:noFill/>
            <a:miter lim="800000"/>
            <a:headEnd/>
            <a:tailEnd/>
          </a:ln>
          <a:effectLst/>
        </p:spPr>
        <p:txBody>
          <a:bodyPr vert="horz" wrap="square" lIns="196900" tIns="98450" rIns="196900" bIns="98450" numCol="1" anchor="b" anchorCtr="0" compatLnSpc="1">
            <a:prstTxWarp prst="textNoShape">
              <a:avLst/>
            </a:prstTxWarp>
          </a:bodyPr>
          <a:lstStyle>
            <a:lvl1pPr algn="r" defTabSz="1968500">
              <a:defRPr sz="2600"/>
            </a:lvl1pPr>
          </a:lstStyle>
          <a:p>
            <a:fld id="{1EFC8496-1004-0F49-ADCE-70E852CADCBA}" type="slidenum">
              <a:rPr lang="en-US" altLang="ja-JP"/>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825C1222-AA60-AB4C-BA33-9EB6EC90F970}"/>
              </a:ext>
            </a:extLst>
          </p:cNvPr>
          <p:cNvSpPr>
            <a:spLocks noGrp="1" noChangeArrowheads="1"/>
          </p:cNvSpPr>
          <p:nvPr>
            <p:ph type="hdr" sz="quarter"/>
          </p:nvPr>
        </p:nvSpPr>
        <p:spPr bwMode="auto">
          <a:xfrm>
            <a:off x="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47" name="Rectangle 3">
            <a:extLst>
              <a:ext uri="{FF2B5EF4-FFF2-40B4-BE49-F238E27FC236}">
                <a16:creationId xmlns:a16="http://schemas.microsoft.com/office/drawing/2014/main" id="{5D335703-604D-8840-B55C-E70670A6FC28}"/>
              </a:ext>
            </a:extLst>
          </p:cNvPr>
          <p:cNvSpPr>
            <a:spLocks noGrp="1" noChangeArrowheads="1"/>
          </p:cNvSpPr>
          <p:nvPr>
            <p:ph type="dt" idx="1"/>
          </p:nvPr>
        </p:nvSpPr>
        <p:spPr bwMode="auto">
          <a:xfrm>
            <a:off x="8267700" y="0"/>
            <a:ext cx="6326188" cy="10556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ＭＳ Ｐゴシック" pitchFamily="50" charset="-128"/>
              </a:defRPr>
            </a:lvl1pPr>
          </a:lstStyle>
          <a:p>
            <a:pPr>
              <a:defRPr/>
            </a:pPr>
            <a:endParaRPr lang="en-US" altLang="ja-JP"/>
          </a:p>
        </p:txBody>
      </p:sp>
      <p:sp>
        <p:nvSpPr>
          <p:cNvPr id="4100" name="Rectangle 4">
            <a:extLst>
              <a:ext uri="{FF2B5EF4-FFF2-40B4-BE49-F238E27FC236}">
                <a16:creationId xmlns:a16="http://schemas.microsoft.com/office/drawing/2014/main" id="{8FE3D853-B0C1-1A42-B2E2-6DB951ED3511}"/>
              </a:ext>
            </a:extLst>
          </p:cNvPr>
          <p:cNvSpPr>
            <a:spLocks noGrp="1" noRot="1" noChangeAspect="1" noChangeArrowheads="1" noTextEdit="1"/>
          </p:cNvSpPr>
          <p:nvPr>
            <p:ph type="sldImg" idx="2"/>
          </p:nvPr>
        </p:nvSpPr>
        <p:spPr bwMode="auto">
          <a:xfrm>
            <a:off x="1703388" y="1582738"/>
            <a:ext cx="11191875" cy="79152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AC885E8F-8EB1-E24A-B86E-C9C053B954D7}"/>
              </a:ext>
            </a:extLst>
          </p:cNvPr>
          <p:cNvSpPr>
            <a:spLocks noGrp="1" noChangeArrowheads="1"/>
          </p:cNvSpPr>
          <p:nvPr>
            <p:ph type="body" sz="quarter" idx="3"/>
          </p:nvPr>
        </p:nvSpPr>
        <p:spPr bwMode="auto">
          <a:xfrm>
            <a:off x="1460500" y="10026650"/>
            <a:ext cx="11677650" cy="9498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150" name="Rectangle 6">
            <a:extLst>
              <a:ext uri="{FF2B5EF4-FFF2-40B4-BE49-F238E27FC236}">
                <a16:creationId xmlns:a16="http://schemas.microsoft.com/office/drawing/2014/main" id="{68145291-64F3-C949-83D1-094C2285CB0B}"/>
              </a:ext>
            </a:extLst>
          </p:cNvPr>
          <p:cNvSpPr>
            <a:spLocks noGrp="1" noChangeArrowheads="1"/>
          </p:cNvSpPr>
          <p:nvPr>
            <p:ph type="ftr" sz="quarter" idx="4"/>
          </p:nvPr>
        </p:nvSpPr>
        <p:spPr bwMode="auto">
          <a:xfrm>
            <a:off x="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ＭＳ Ｐゴシック" pitchFamily="50" charset="-128"/>
              </a:defRPr>
            </a:lvl1pPr>
          </a:lstStyle>
          <a:p>
            <a:pPr>
              <a:defRPr/>
            </a:pPr>
            <a:endParaRPr lang="en-US" altLang="ja-JP"/>
          </a:p>
        </p:txBody>
      </p:sp>
      <p:sp>
        <p:nvSpPr>
          <p:cNvPr id="6151" name="Rectangle 7">
            <a:extLst>
              <a:ext uri="{FF2B5EF4-FFF2-40B4-BE49-F238E27FC236}">
                <a16:creationId xmlns:a16="http://schemas.microsoft.com/office/drawing/2014/main" id="{8E39246C-E20F-E04F-A03D-FD095DC1D539}"/>
              </a:ext>
            </a:extLst>
          </p:cNvPr>
          <p:cNvSpPr>
            <a:spLocks noGrp="1" noChangeArrowheads="1"/>
          </p:cNvSpPr>
          <p:nvPr>
            <p:ph type="sldNum" sz="quarter" idx="5"/>
          </p:nvPr>
        </p:nvSpPr>
        <p:spPr bwMode="auto">
          <a:xfrm>
            <a:off x="8267700" y="20048538"/>
            <a:ext cx="6326188" cy="10556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DB0DEA4-E0F6-FD42-B43D-9FF702984A75}" type="slidenum">
              <a:rPr lang="en-US" altLang="ja-JP"/>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383" kern="1200">
        <a:solidFill>
          <a:schemeClr val="tx1"/>
        </a:solidFill>
        <a:latin typeface="Times New Roman" pitchFamily="18" charset="0"/>
        <a:ea typeface="ＭＳ Ｐ明朝" pitchFamily="18" charset="-128"/>
        <a:cs typeface="+mn-cs"/>
      </a:defRPr>
    </a:lvl1pPr>
    <a:lvl2pPr marL="526740" algn="l" rtl="0" eaLnBrk="0" fontAlgn="base" hangingPunct="0">
      <a:spcBef>
        <a:spcPct val="30000"/>
      </a:spcBef>
      <a:spcAft>
        <a:spcPct val="0"/>
      </a:spcAft>
      <a:defRPr kumimoji="1" sz="1383" kern="1200">
        <a:solidFill>
          <a:schemeClr val="tx1"/>
        </a:solidFill>
        <a:latin typeface="Times New Roman" pitchFamily="18" charset="0"/>
        <a:ea typeface="ＭＳ Ｐ明朝" pitchFamily="18" charset="-128"/>
        <a:cs typeface="+mn-cs"/>
      </a:defRPr>
    </a:lvl2pPr>
    <a:lvl3pPr marL="1053480" algn="l" rtl="0" eaLnBrk="0" fontAlgn="base" hangingPunct="0">
      <a:spcBef>
        <a:spcPct val="30000"/>
      </a:spcBef>
      <a:spcAft>
        <a:spcPct val="0"/>
      </a:spcAft>
      <a:defRPr kumimoji="1" sz="1383" kern="1200">
        <a:solidFill>
          <a:schemeClr val="tx1"/>
        </a:solidFill>
        <a:latin typeface="Times New Roman" pitchFamily="18" charset="0"/>
        <a:ea typeface="ＭＳ Ｐ明朝" pitchFamily="18" charset="-128"/>
        <a:cs typeface="+mn-cs"/>
      </a:defRPr>
    </a:lvl3pPr>
    <a:lvl4pPr marL="1580220" algn="l" rtl="0" eaLnBrk="0" fontAlgn="base" hangingPunct="0">
      <a:spcBef>
        <a:spcPct val="30000"/>
      </a:spcBef>
      <a:spcAft>
        <a:spcPct val="0"/>
      </a:spcAft>
      <a:defRPr kumimoji="1" sz="1383" kern="1200">
        <a:solidFill>
          <a:schemeClr val="tx1"/>
        </a:solidFill>
        <a:latin typeface="Times New Roman" pitchFamily="18" charset="0"/>
        <a:ea typeface="ＭＳ Ｐ明朝" pitchFamily="18" charset="-128"/>
        <a:cs typeface="+mn-cs"/>
      </a:defRPr>
    </a:lvl4pPr>
    <a:lvl5pPr marL="2106960" algn="l" rtl="0" eaLnBrk="0" fontAlgn="base" hangingPunct="0">
      <a:spcBef>
        <a:spcPct val="30000"/>
      </a:spcBef>
      <a:spcAft>
        <a:spcPct val="0"/>
      </a:spcAft>
      <a:defRPr kumimoji="1" sz="1383" kern="1200">
        <a:solidFill>
          <a:schemeClr val="tx1"/>
        </a:solidFill>
        <a:latin typeface="Times New Roman" pitchFamily="18" charset="0"/>
        <a:ea typeface="ＭＳ Ｐ明朝" pitchFamily="18" charset="-128"/>
        <a:cs typeface="+mn-cs"/>
      </a:defRPr>
    </a:lvl5pPr>
    <a:lvl6pPr marL="2633701" algn="l" defTabSz="1053480" rtl="0" eaLnBrk="1" latinLnBrk="0" hangingPunct="1">
      <a:defRPr kumimoji="1" sz="1383" kern="1200">
        <a:solidFill>
          <a:schemeClr val="tx1"/>
        </a:solidFill>
        <a:latin typeface="+mn-lt"/>
        <a:ea typeface="+mn-ea"/>
        <a:cs typeface="+mn-cs"/>
      </a:defRPr>
    </a:lvl6pPr>
    <a:lvl7pPr marL="3160441" algn="l" defTabSz="1053480" rtl="0" eaLnBrk="1" latinLnBrk="0" hangingPunct="1">
      <a:defRPr kumimoji="1" sz="1383" kern="1200">
        <a:solidFill>
          <a:schemeClr val="tx1"/>
        </a:solidFill>
        <a:latin typeface="+mn-lt"/>
        <a:ea typeface="+mn-ea"/>
        <a:cs typeface="+mn-cs"/>
      </a:defRPr>
    </a:lvl7pPr>
    <a:lvl8pPr marL="3687181" algn="l" defTabSz="1053480" rtl="0" eaLnBrk="1" latinLnBrk="0" hangingPunct="1">
      <a:defRPr kumimoji="1" sz="1383" kern="1200">
        <a:solidFill>
          <a:schemeClr val="tx1"/>
        </a:solidFill>
        <a:latin typeface="+mn-lt"/>
        <a:ea typeface="+mn-ea"/>
        <a:cs typeface="+mn-cs"/>
      </a:defRPr>
    </a:lvl8pPr>
    <a:lvl9pPr marL="4213921" algn="l" defTabSz="1053480" rtl="0" eaLnBrk="1" latinLnBrk="0" hangingPunct="1">
      <a:defRPr kumimoji="1" sz="138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DB0DEA4-E0F6-FD42-B43D-9FF702984A75}" type="slidenum">
              <a:rPr lang="en-US" altLang="ja-JP" smtClean="0"/>
              <a:pPr/>
              <a:t>5</a:t>
            </a:fld>
            <a:endParaRPr lang="en-US" altLang="ja-JP"/>
          </a:p>
        </p:txBody>
      </p:sp>
    </p:spTree>
    <p:extLst>
      <p:ext uri="{BB962C8B-B14F-4D97-AF65-F5344CB8AC3E}">
        <p14:creationId xmlns:p14="http://schemas.microsoft.com/office/powerpoint/2010/main" val="16775844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アブストラクトページ用（プライマリークラ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85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C764DE79-268F-4C1A-8933-263129D2AF90}" type="datetimeFigureOut">
              <a:rPr lang="en-US" dirty="0"/>
              <a:t>8/20/2024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06085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1C593D-50EE-492C-BF62-7061D8451F9F}"/>
              </a:ext>
            </a:extLst>
          </p:cNvPr>
          <p:cNvSpPr>
            <a:spLocks noGrp="1"/>
          </p:cNvSpPr>
          <p:nvPr>
            <p:ph type="title"/>
          </p:nvPr>
        </p:nvSpPr>
        <p:spPr/>
        <p:txBody>
          <a:bodyPr/>
          <a:lstStyle/>
          <a:p>
            <a:r>
              <a:rPr kumimoji="1" lang="ja-JP" altLang="en-US"/>
              <a:t>マスター タイトルの書式設定</a:t>
            </a:r>
          </a:p>
        </p:txBody>
      </p:sp>
    </p:spTree>
    <p:extLst>
      <p:ext uri="{BB962C8B-B14F-4D97-AF65-F5344CB8AC3E}">
        <p14:creationId xmlns:p14="http://schemas.microsoft.com/office/powerpoint/2010/main" val="1771528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2227AF-C1D2-4D5B-BB89-3FC06B4051D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9BB6EF-1BBD-44F7-8105-357758AD351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215177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788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アブストラクトページ用（プライマリークラ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274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アブストラクトページ用（プライマリークラ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28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アブストラクトページ用（プライマリークラス）">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2927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505887"/>
      </p:ext>
    </p:extLst>
  </p:cSld>
  <p:clrMap bg1="lt1" tx1="dk1" bg2="lt2" tx2="dk2" accent1="accent1" accent2="accent2" accent3="accent3" accent4="accent4" accent5="accent5" accent6="accent6" hlink="hlink" folHlink="folHlink"/>
  <p:sldLayoutIdLst>
    <p:sldLayoutId id="2147483666" r:id="rId1"/>
    <p:sldLayoutId id="2147483692" r:id="rId2"/>
  </p:sldLayoutIdLst>
  <p:txStyles>
    <p:titleStyle>
      <a:lvl1pPr algn="l" defTabSz="862174" rtl="0" eaLnBrk="1" latinLnBrk="0" hangingPunct="1">
        <a:lnSpc>
          <a:spcPct val="90000"/>
        </a:lnSpc>
        <a:spcBef>
          <a:spcPct val="0"/>
        </a:spcBef>
        <a:buNone/>
        <a:defRPr kumimoji="1" sz="4148" kern="1200">
          <a:solidFill>
            <a:schemeClr val="tx1"/>
          </a:solidFill>
          <a:latin typeface="+mj-lt"/>
          <a:ea typeface="+mj-ea"/>
          <a:cs typeface="+mj-cs"/>
        </a:defRPr>
      </a:lvl1pPr>
    </p:titleStyle>
    <p:bodyStyle>
      <a:lvl1pPr marL="215544" indent="-215544" algn="l" defTabSz="862174" rtl="0" eaLnBrk="1" latinLnBrk="0" hangingPunct="1">
        <a:lnSpc>
          <a:spcPct val="90000"/>
        </a:lnSpc>
        <a:spcBef>
          <a:spcPts val="943"/>
        </a:spcBef>
        <a:buFont typeface="Arial" panose="020B0604020202020204" pitchFamily="34" charset="0"/>
        <a:buChar char="•"/>
        <a:defRPr kumimoji="1" sz="2640" kern="1200">
          <a:solidFill>
            <a:schemeClr val="tx1"/>
          </a:solidFill>
          <a:latin typeface="+mn-lt"/>
          <a:ea typeface="+mn-ea"/>
          <a:cs typeface="+mn-cs"/>
        </a:defRPr>
      </a:lvl1pPr>
      <a:lvl2pPr marL="646631" indent="-215544" algn="l" defTabSz="862174" rtl="0" eaLnBrk="1" latinLnBrk="0" hangingPunct="1">
        <a:lnSpc>
          <a:spcPct val="90000"/>
        </a:lnSpc>
        <a:spcBef>
          <a:spcPts val="471"/>
        </a:spcBef>
        <a:buFont typeface="Arial" panose="020B0604020202020204" pitchFamily="34" charset="0"/>
        <a:buChar char="•"/>
        <a:defRPr kumimoji="1" sz="2263" kern="1200">
          <a:solidFill>
            <a:schemeClr val="tx1"/>
          </a:solidFill>
          <a:latin typeface="+mn-lt"/>
          <a:ea typeface="+mn-ea"/>
          <a:cs typeface="+mn-cs"/>
        </a:defRPr>
      </a:lvl2pPr>
      <a:lvl3pPr marL="1077718" indent="-215544" algn="l" defTabSz="862174" rtl="0" eaLnBrk="1" latinLnBrk="0" hangingPunct="1">
        <a:lnSpc>
          <a:spcPct val="90000"/>
        </a:lnSpc>
        <a:spcBef>
          <a:spcPts val="471"/>
        </a:spcBef>
        <a:buFont typeface="Arial" panose="020B0604020202020204" pitchFamily="34" charset="0"/>
        <a:buChar char="•"/>
        <a:defRPr kumimoji="1" sz="1885" kern="1200">
          <a:solidFill>
            <a:schemeClr val="tx1"/>
          </a:solidFill>
          <a:latin typeface="+mn-lt"/>
          <a:ea typeface="+mn-ea"/>
          <a:cs typeface="+mn-cs"/>
        </a:defRPr>
      </a:lvl3pPr>
      <a:lvl4pPr marL="1508804" indent="-215544" algn="l" defTabSz="862174" rtl="0" eaLnBrk="1" latinLnBrk="0" hangingPunct="1">
        <a:lnSpc>
          <a:spcPct val="90000"/>
        </a:lnSpc>
        <a:spcBef>
          <a:spcPts val="471"/>
        </a:spcBef>
        <a:buFont typeface="Arial" panose="020B0604020202020204" pitchFamily="34" charset="0"/>
        <a:buChar char="•"/>
        <a:defRPr kumimoji="1" sz="1697" kern="1200">
          <a:solidFill>
            <a:schemeClr val="tx1"/>
          </a:solidFill>
          <a:latin typeface="+mn-lt"/>
          <a:ea typeface="+mn-ea"/>
          <a:cs typeface="+mn-cs"/>
        </a:defRPr>
      </a:lvl4pPr>
      <a:lvl5pPr marL="1939892" indent="-215544" algn="l" defTabSz="862174" rtl="0" eaLnBrk="1" latinLnBrk="0" hangingPunct="1">
        <a:lnSpc>
          <a:spcPct val="90000"/>
        </a:lnSpc>
        <a:spcBef>
          <a:spcPts val="471"/>
        </a:spcBef>
        <a:buFont typeface="Arial" panose="020B0604020202020204" pitchFamily="34" charset="0"/>
        <a:buChar char="•"/>
        <a:defRPr kumimoji="1" sz="1697" kern="1200">
          <a:solidFill>
            <a:schemeClr val="tx1"/>
          </a:solidFill>
          <a:latin typeface="+mn-lt"/>
          <a:ea typeface="+mn-ea"/>
          <a:cs typeface="+mn-cs"/>
        </a:defRPr>
      </a:lvl5pPr>
      <a:lvl6pPr marL="2370979" indent="-215544" algn="l" defTabSz="862174" rtl="0" eaLnBrk="1" latinLnBrk="0" hangingPunct="1">
        <a:lnSpc>
          <a:spcPct val="90000"/>
        </a:lnSpc>
        <a:spcBef>
          <a:spcPts val="471"/>
        </a:spcBef>
        <a:buFont typeface="Arial" panose="020B0604020202020204" pitchFamily="34" charset="0"/>
        <a:buChar char="•"/>
        <a:defRPr kumimoji="1" sz="1697" kern="1200">
          <a:solidFill>
            <a:schemeClr val="tx1"/>
          </a:solidFill>
          <a:latin typeface="+mn-lt"/>
          <a:ea typeface="+mn-ea"/>
          <a:cs typeface="+mn-cs"/>
        </a:defRPr>
      </a:lvl6pPr>
      <a:lvl7pPr marL="2802066" indent="-215544" algn="l" defTabSz="862174" rtl="0" eaLnBrk="1" latinLnBrk="0" hangingPunct="1">
        <a:lnSpc>
          <a:spcPct val="90000"/>
        </a:lnSpc>
        <a:spcBef>
          <a:spcPts val="471"/>
        </a:spcBef>
        <a:buFont typeface="Arial" panose="020B0604020202020204" pitchFamily="34" charset="0"/>
        <a:buChar char="•"/>
        <a:defRPr kumimoji="1" sz="1697" kern="1200">
          <a:solidFill>
            <a:schemeClr val="tx1"/>
          </a:solidFill>
          <a:latin typeface="+mn-lt"/>
          <a:ea typeface="+mn-ea"/>
          <a:cs typeface="+mn-cs"/>
        </a:defRPr>
      </a:lvl7pPr>
      <a:lvl8pPr marL="3233153" indent="-215544" algn="l" defTabSz="862174" rtl="0" eaLnBrk="1" latinLnBrk="0" hangingPunct="1">
        <a:lnSpc>
          <a:spcPct val="90000"/>
        </a:lnSpc>
        <a:spcBef>
          <a:spcPts val="471"/>
        </a:spcBef>
        <a:buFont typeface="Arial" panose="020B0604020202020204" pitchFamily="34" charset="0"/>
        <a:buChar char="•"/>
        <a:defRPr kumimoji="1" sz="1697" kern="1200">
          <a:solidFill>
            <a:schemeClr val="tx1"/>
          </a:solidFill>
          <a:latin typeface="+mn-lt"/>
          <a:ea typeface="+mn-ea"/>
          <a:cs typeface="+mn-cs"/>
        </a:defRPr>
      </a:lvl8pPr>
      <a:lvl9pPr marL="3664241" indent="-215544" algn="l" defTabSz="862174" rtl="0" eaLnBrk="1" latinLnBrk="0" hangingPunct="1">
        <a:lnSpc>
          <a:spcPct val="90000"/>
        </a:lnSpc>
        <a:spcBef>
          <a:spcPts val="471"/>
        </a:spcBef>
        <a:buFont typeface="Arial" panose="020B0604020202020204" pitchFamily="34" charset="0"/>
        <a:buChar char="•"/>
        <a:defRPr kumimoji="1" sz="1697" kern="1200">
          <a:solidFill>
            <a:schemeClr val="tx1"/>
          </a:solidFill>
          <a:latin typeface="+mn-lt"/>
          <a:ea typeface="+mn-ea"/>
          <a:cs typeface="+mn-cs"/>
        </a:defRPr>
      </a:lvl9pPr>
    </p:bodyStyle>
    <p:otherStyle>
      <a:defPPr>
        <a:defRPr lang="ja-JP"/>
      </a:defPPr>
      <a:lvl1pPr marL="0" algn="l" defTabSz="862174" rtl="0" eaLnBrk="1" latinLnBrk="0" hangingPunct="1">
        <a:defRPr kumimoji="1" sz="1697" kern="1200">
          <a:solidFill>
            <a:schemeClr val="tx1"/>
          </a:solidFill>
          <a:latin typeface="+mn-lt"/>
          <a:ea typeface="+mn-ea"/>
          <a:cs typeface="+mn-cs"/>
        </a:defRPr>
      </a:lvl1pPr>
      <a:lvl2pPr marL="431087" algn="l" defTabSz="862174" rtl="0" eaLnBrk="1" latinLnBrk="0" hangingPunct="1">
        <a:defRPr kumimoji="1" sz="1697" kern="1200">
          <a:solidFill>
            <a:schemeClr val="tx1"/>
          </a:solidFill>
          <a:latin typeface="+mn-lt"/>
          <a:ea typeface="+mn-ea"/>
          <a:cs typeface="+mn-cs"/>
        </a:defRPr>
      </a:lvl2pPr>
      <a:lvl3pPr marL="862174" algn="l" defTabSz="862174" rtl="0" eaLnBrk="1" latinLnBrk="0" hangingPunct="1">
        <a:defRPr kumimoji="1" sz="1697" kern="1200">
          <a:solidFill>
            <a:schemeClr val="tx1"/>
          </a:solidFill>
          <a:latin typeface="+mn-lt"/>
          <a:ea typeface="+mn-ea"/>
          <a:cs typeface="+mn-cs"/>
        </a:defRPr>
      </a:lvl3pPr>
      <a:lvl4pPr marL="1293262" algn="l" defTabSz="862174" rtl="0" eaLnBrk="1" latinLnBrk="0" hangingPunct="1">
        <a:defRPr kumimoji="1" sz="1697" kern="1200">
          <a:solidFill>
            <a:schemeClr val="tx1"/>
          </a:solidFill>
          <a:latin typeface="+mn-lt"/>
          <a:ea typeface="+mn-ea"/>
          <a:cs typeface="+mn-cs"/>
        </a:defRPr>
      </a:lvl4pPr>
      <a:lvl5pPr marL="1724348" algn="l" defTabSz="862174" rtl="0" eaLnBrk="1" latinLnBrk="0" hangingPunct="1">
        <a:defRPr kumimoji="1" sz="1697" kern="1200">
          <a:solidFill>
            <a:schemeClr val="tx1"/>
          </a:solidFill>
          <a:latin typeface="+mn-lt"/>
          <a:ea typeface="+mn-ea"/>
          <a:cs typeface="+mn-cs"/>
        </a:defRPr>
      </a:lvl5pPr>
      <a:lvl6pPr marL="2155435" algn="l" defTabSz="862174" rtl="0" eaLnBrk="1" latinLnBrk="0" hangingPunct="1">
        <a:defRPr kumimoji="1" sz="1697" kern="1200">
          <a:solidFill>
            <a:schemeClr val="tx1"/>
          </a:solidFill>
          <a:latin typeface="+mn-lt"/>
          <a:ea typeface="+mn-ea"/>
          <a:cs typeface="+mn-cs"/>
        </a:defRPr>
      </a:lvl6pPr>
      <a:lvl7pPr marL="2586522" algn="l" defTabSz="862174" rtl="0" eaLnBrk="1" latinLnBrk="0" hangingPunct="1">
        <a:defRPr kumimoji="1" sz="1697" kern="1200">
          <a:solidFill>
            <a:schemeClr val="tx1"/>
          </a:solidFill>
          <a:latin typeface="+mn-lt"/>
          <a:ea typeface="+mn-ea"/>
          <a:cs typeface="+mn-cs"/>
        </a:defRPr>
      </a:lvl7pPr>
      <a:lvl8pPr marL="3017610" algn="l" defTabSz="862174" rtl="0" eaLnBrk="1" latinLnBrk="0" hangingPunct="1">
        <a:defRPr kumimoji="1" sz="1697" kern="1200">
          <a:solidFill>
            <a:schemeClr val="tx1"/>
          </a:solidFill>
          <a:latin typeface="+mn-lt"/>
          <a:ea typeface="+mn-ea"/>
          <a:cs typeface="+mn-cs"/>
        </a:defRPr>
      </a:lvl8pPr>
      <a:lvl9pPr marL="3448697" algn="l" defTabSz="862174" rtl="0" eaLnBrk="1" latinLnBrk="0" hangingPunct="1">
        <a:defRPr kumimoji="1" sz="169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FD3455A-94BB-4384-9D81-3373DDA6E786}"/>
              </a:ext>
            </a:extLst>
          </p:cNvPr>
          <p:cNvSpPr>
            <a:spLocks noGrp="1"/>
          </p:cNvSpPr>
          <p:nvPr>
            <p:ph type="title"/>
          </p:nvPr>
        </p:nvSpPr>
        <p:spPr>
          <a:xfrm>
            <a:off x="1038706" y="569241"/>
            <a:ext cx="13041939" cy="927667"/>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AD97918-B164-4912-9485-26849240275E}"/>
              </a:ext>
            </a:extLst>
          </p:cNvPr>
          <p:cNvSpPr>
            <a:spLocks noGrp="1"/>
          </p:cNvSpPr>
          <p:nvPr>
            <p:ph type="body" idx="1"/>
          </p:nvPr>
        </p:nvSpPr>
        <p:spPr>
          <a:xfrm>
            <a:off x="1038706" y="1416720"/>
            <a:ext cx="13041939" cy="898099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Tree>
    <p:extLst>
      <p:ext uri="{BB962C8B-B14F-4D97-AF65-F5344CB8AC3E}">
        <p14:creationId xmlns:p14="http://schemas.microsoft.com/office/powerpoint/2010/main" val="3799147502"/>
      </p:ext>
    </p:extLst>
  </p:cSld>
  <p:clrMap bg1="lt1" tx1="dk1" bg2="lt2" tx2="dk2" accent1="accent1" accent2="accent2" accent3="accent3" accent4="accent4" accent5="accent5" accent6="accent6" hlink="hlink" folHlink="folHlink"/>
  <p:sldLayoutIdLst>
    <p:sldLayoutId id="2147483659" r:id="rId1"/>
    <p:sldLayoutId id="2147483655" r:id="rId2"/>
    <p:sldLayoutId id="2147483660" r:id="rId3"/>
    <p:sldLayoutId id="2147483693" r:id="rId4"/>
    <p:sldLayoutId id="2147483706" r:id="rId5"/>
    <p:sldLayoutId id="2147483719" r:id="rId6"/>
  </p:sldLayoutIdLst>
  <p:txStyles>
    <p:titleStyle>
      <a:lvl1pPr algn="l" defTabSz="1018276" rtl="0" eaLnBrk="1" latinLnBrk="0" hangingPunct="1">
        <a:lnSpc>
          <a:spcPct val="90000"/>
        </a:lnSpc>
        <a:spcBef>
          <a:spcPct val="0"/>
        </a:spcBef>
        <a:buNone/>
        <a:defRPr kumimoji="1" sz="4900" kern="1200">
          <a:solidFill>
            <a:schemeClr val="tx1"/>
          </a:solidFill>
          <a:latin typeface="+mj-lt"/>
          <a:ea typeface="+mj-ea"/>
          <a:cs typeface="+mj-cs"/>
        </a:defRPr>
      </a:lvl1pPr>
    </p:titleStyle>
    <p:bodyStyle>
      <a:lvl1pPr marL="254569" indent="-254569" algn="l" defTabSz="1018276" rtl="0" eaLnBrk="1" latinLnBrk="0" hangingPunct="1">
        <a:lnSpc>
          <a:spcPct val="90000"/>
        </a:lnSpc>
        <a:spcBef>
          <a:spcPts val="1114"/>
        </a:spcBef>
        <a:buFont typeface="Arial" panose="020B0604020202020204" pitchFamily="34" charset="0"/>
        <a:buChar char="•"/>
        <a:defRPr kumimoji="1" sz="3118" kern="1200">
          <a:solidFill>
            <a:schemeClr val="tx1"/>
          </a:solidFill>
          <a:latin typeface="+mn-lt"/>
          <a:ea typeface="+mn-ea"/>
          <a:cs typeface="+mn-cs"/>
        </a:defRPr>
      </a:lvl1pPr>
      <a:lvl2pPr marL="763707" indent="-254569" algn="l" defTabSz="1018276" rtl="0" eaLnBrk="1" latinLnBrk="0" hangingPunct="1">
        <a:lnSpc>
          <a:spcPct val="90000"/>
        </a:lnSpc>
        <a:spcBef>
          <a:spcPts val="557"/>
        </a:spcBef>
        <a:buFont typeface="Arial" panose="020B0604020202020204" pitchFamily="34" charset="0"/>
        <a:buChar char="•"/>
        <a:defRPr kumimoji="1" sz="2673" kern="1200">
          <a:solidFill>
            <a:schemeClr val="tx1"/>
          </a:solidFill>
          <a:latin typeface="+mn-lt"/>
          <a:ea typeface="+mn-ea"/>
          <a:cs typeface="+mn-cs"/>
        </a:defRPr>
      </a:lvl2pPr>
      <a:lvl3pPr marL="1272845" indent="-254569" algn="l" defTabSz="1018276" rtl="0" eaLnBrk="1" latinLnBrk="0" hangingPunct="1">
        <a:lnSpc>
          <a:spcPct val="90000"/>
        </a:lnSpc>
        <a:spcBef>
          <a:spcPts val="557"/>
        </a:spcBef>
        <a:buFont typeface="Arial" panose="020B0604020202020204" pitchFamily="34" charset="0"/>
        <a:buChar char="•"/>
        <a:defRPr kumimoji="1" sz="2227" kern="1200">
          <a:solidFill>
            <a:schemeClr val="tx1"/>
          </a:solidFill>
          <a:latin typeface="+mn-lt"/>
          <a:ea typeface="+mn-ea"/>
          <a:cs typeface="+mn-cs"/>
        </a:defRPr>
      </a:lvl3pPr>
      <a:lvl4pPr marL="1781983" indent="-254569" algn="l" defTabSz="1018276" rtl="0" eaLnBrk="1" latinLnBrk="0" hangingPunct="1">
        <a:lnSpc>
          <a:spcPct val="90000"/>
        </a:lnSpc>
        <a:spcBef>
          <a:spcPts val="557"/>
        </a:spcBef>
        <a:buFont typeface="Arial" panose="020B0604020202020204" pitchFamily="34" charset="0"/>
        <a:buChar char="•"/>
        <a:defRPr kumimoji="1" sz="2004" kern="1200">
          <a:solidFill>
            <a:schemeClr val="tx1"/>
          </a:solidFill>
          <a:latin typeface="+mn-lt"/>
          <a:ea typeface="+mn-ea"/>
          <a:cs typeface="+mn-cs"/>
        </a:defRPr>
      </a:lvl4pPr>
      <a:lvl5pPr marL="2291121" indent="-254569" algn="l" defTabSz="1018276" rtl="0" eaLnBrk="1" latinLnBrk="0" hangingPunct="1">
        <a:lnSpc>
          <a:spcPct val="90000"/>
        </a:lnSpc>
        <a:spcBef>
          <a:spcPts val="557"/>
        </a:spcBef>
        <a:buFont typeface="Arial" panose="020B0604020202020204" pitchFamily="34" charset="0"/>
        <a:buChar char="•"/>
        <a:defRPr kumimoji="1" sz="2004" kern="1200">
          <a:solidFill>
            <a:schemeClr val="tx1"/>
          </a:solidFill>
          <a:latin typeface="+mn-lt"/>
          <a:ea typeface="+mn-ea"/>
          <a:cs typeface="+mn-cs"/>
        </a:defRPr>
      </a:lvl5pPr>
      <a:lvl6pPr marL="2800259" indent="-254569" algn="l" defTabSz="1018276" rtl="0" eaLnBrk="1" latinLnBrk="0" hangingPunct="1">
        <a:lnSpc>
          <a:spcPct val="90000"/>
        </a:lnSpc>
        <a:spcBef>
          <a:spcPts val="557"/>
        </a:spcBef>
        <a:buFont typeface="Arial" panose="020B0604020202020204" pitchFamily="34" charset="0"/>
        <a:buChar char="•"/>
        <a:defRPr kumimoji="1" sz="2004" kern="1200">
          <a:solidFill>
            <a:schemeClr val="tx1"/>
          </a:solidFill>
          <a:latin typeface="+mn-lt"/>
          <a:ea typeface="+mn-ea"/>
          <a:cs typeface="+mn-cs"/>
        </a:defRPr>
      </a:lvl6pPr>
      <a:lvl7pPr marL="3309396" indent="-254569" algn="l" defTabSz="1018276" rtl="0" eaLnBrk="1" latinLnBrk="0" hangingPunct="1">
        <a:lnSpc>
          <a:spcPct val="90000"/>
        </a:lnSpc>
        <a:spcBef>
          <a:spcPts val="557"/>
        </a:spcBef>
        <a:buFont typeface="Arial" panose="020B0604020202020204" pitchFamily="34" charset="0"/>
        <a:buChar char="•"/>
        <a:defRPr kumimoji="1" sz="2004" kern="1200">
          <a:solidFill>
            <a:schemeClr val="tx1"/>
          </a:solidFill>
          <a:latin typeface="+mn-lt"/>
          <a:ea typeface="+mn-ea"/>
          <a:cs typeface="+mn-cs"/>
        </a:defRPr>
      </a:lvl7pPr>
      <a:lvl8pPr marL="3818534" indent="-254569" algn="l" defTabSz="1018276" rtl="0" eaLnBrk="1" latinLnBrk="0" hangingPunct="1">
        <a:lnSpc>
          <a:spcPct val="90000"/>
        </a:lnSpc>
        <a:spcBef>
          <a:spcPts val="557"/>
        </a:spcBef>
        <a:buFont typeface="Arial" panose="020B0604020202020204" pitchFamily="34" charset="0"/>
        <a:buChar char="•"/>
        <a:defRPr kumimoji="1" sz="2004" kern="1200">
          <a:solidFill>
            <a:schemeClr val="tx1"/>
          </a:solidFill>
          <a:latin typeface="+mn-lt"/>
          <a:ea typeface="+mn-ea"/>
          <a:cs typeface="+mn-cs"/>
        </a:defRPr>
      </a:lvl8pPr>
      <a:lvl9pPr marL="4327672" indent="-254569" algn="l" defTabSz="1018276" rtl="0" eaLnBrk="1" latinLnBrk="0" hangingPunct="1">
        <a:lnSpc>
          <a:spcPct val="90000"/>
        </a:lnSpc>
        <a:spcBef>
          <a:spcPts val="557"/>
        </a:spcBef>
        <a:buFont typeface="Arial" panose="020B0604020202020204" pitchFamily="34" charset="0"/>
        <a:buChar char="•"/>
        <a:defRPr kumimoji="1" sz="2004" kern="1200">
          <a:solidFill>
            <a:schemeClr val="tx1"/>
          </a:solidFill>
          <a:latin typeface="+mn-lt"/>
          <a:ea typeface="+mn-ea"/>
          <a:cs typeface="+mn-cs"/>
        </a:defRPr>
      </a:lvl9pPr>
    </p:bodyStyle>
    <p:otherStyle>
      <a:defPPr>
        <a:defRPr lang="ja-JP"/>
      </a:defPPr>
      <a:lvl1pPr marL="0" algn="l" defTabSz="1018276" rtl="0" eaLnBrk="1" latinLnBrk="0" hangingPunct="1">
        <a:defRPr kumimoji="1" sz="2004" kern="1200">
          <a:solidFill>
            <a:schemeClr val="tx1"/>
          </a:solidFill>
          <a:latin typeface="+mn-lt"/>
          <a:ea typeface="+mn-ea"/>
          <a:cs typeface="+mn-cs"/>
        </a:defRPr>
      </a:lvl1pPr>
      <a:lvl2pPr marL="509138" algn="l" defTabSz="1018276" rtl="0" eaLnBrk="1" latinLnBrk="0" hangingPunct="1">
        <a:defRPr kumimoji="1" sz="2004" kern="1200">
          <a:solidFill>
            <a:schemeClr val="tx1"/>
          </a:solidFill>
          <a:latin typeface="+mn-lt"/>
          <a:ea typeface="+mn-ea"/>
          <a:cs typeface="+mn-cs"/>
        </a:defRPr>
      </a:lvl2pPr>
      <a:lvl3pPr marL="1018276" algn="l" defTabSz="1018276" rtl="0" eaLnBrk="1" latinLnBrk="0" hangingPunct="1">
        <a:defRPr kumimoji="1" sz="2004" kern="1200">
          <a:solidFill>
            <a:schemeClr val="tx1"/>
          </a:solidFill>
          <a:latin typeface="+mn-lt"/>
          <a:ea typeface="+mn-ea"/>
          <a:cs typeface="+mn-cs"/>
        </a:defRPr>
      </a:lvl3pPr>
      <a:lvl4pPr marL="1527414" algn="l" defTabSz="1018276" rtl="0" eaLnBrk="1" latinLnBrk="0" hangingPunct="1">
        <a:defRPr kumimoji="1" sz="2004" kern="1200">
          <a:solidFill>
            <a:schemeClr val="tx1"/>
          </a:solidFill>
          <a:latin typeface="+mn-lt"/>
          <a:ea typeface="+mn-ea"/>
          <a:cs typeface="+mn-cs"/>
        </a:defRPr>
      </a:lvl4pPr>
      <a:lvl5pPr marL="2036552" algn="l" defTabSz="1018276" rtl="0" eaLnBrk="1" latinLnBrk="0" hangingPunct="1">
        <a:defRPr kumimoji="1" sz="2004" kern="1200">
          <a:solidFill>
            <a:schemeClr val="tx1"/>
          </a:solidFill>
          <a:latin typeface="+mn-lt"/>
          <a:ea typeface="+mn-ea"/>
          <a:cs typeface="+mn-cs"/>
        </a:defRPr>
      </a:lvl5pPr>
      <a:lvl6pPr marL="2545690" algn="l" defTabSz="1018276" rtl="0" eaLnBrk="1" latinLnBrk="0" hangingPunct="1">
        <a:defRPr kumimoji="1" sz="2004" kern="1200">
          <a:solidFill>
            <a:schemeClr val="tx1"/>
          </a:solidFill>
          <a:latin typeface="+mn-lt"/>
          <a:ea typeface="+mn-ea"/>
          <a:cs typeface="+mn-cs"/>
        </a:defRPr>
      </a:lvl6pPr>
      <a:lvl7pPr marL="3054828" algn="l" defTabSz="1018276" rtl="0" eaLnBrk="1" latinLnBrk="0" hangingPunct="1">
        <a:defRPr kumimoji="1" sz="2004" kern="1200">
          <a:solidFill>
            <a:schemeClr val="tx1"/>
          </a:solidFill>
          <a:latin typeface="+mn-lt"/>
          <a:ea typeface="+mn-ea"/>
          <a:cs typeface="+mn-cs"/>
        </a:defRPr>
      </a:lvl7pPr>
      <a:lvl8pPr marL="3563965" algn="l" defTabSz="1018276" rtl="0" eaLnBrk="1" latinLnBrk="0" hangingPunct="1">
        <a:defRPr kumimoji="1" sz="2004" kern="1200">
          <a:solidFill>
            <a:schemeClr val="tx1"/>
          </a:solidFill>
          <a:latin typeface="+mn-lt"/>
          <a:ea typeface="+mn-ea"/>
          <a:cs typeface="+mn-cs"/>
        </a:defRPr>
      </a:lvl8pPr>
      <a:lvl9pPr marL="4073103" algn="l" defTabSz="1018276" rtl="0" eaLnBrk="1" latinLnBrk="0" hangingPunct="1">
        <a:defRPr kumimoji="1" sz="200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7.jpeg"/><Relationship Id="rId11" Type="http://schemas.openxmlformats.org/officeDocument/2006/relationships/chart" Target="../charts/chart3.xml"/><Relationship Id="rId5" Type="http://schemas.openxmlformats.org/officeDocument/2006/relationships/image" Target="../media/image26.jpeg"/><Relationship Id="rId10" Type="http://schemas.openxmlformats.org/officeDocument/2006/relationships/chart" Target="../charts/chart2.xml"/><Relationship Id="rId4" Type="http://schemas.openxmlformats.org/officeDocument/2006/relationships/image" Target="../media/image25.jpe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31A5DB9D-AF0C-FC45-A0C8-DB5BE722F638}"/>
              </a:ext>
            </a:extLst>
          </p:cNvPr>
          <p:cNvSpPr>
            <a:spLocks noChangeArrowheads="1"/>
          </p:cNvSpPr>
          <p:nvPr/>
        </p:nvSpPr>
        <p:spPr bwMode="auto">
          <a:xfrm>
            <a:off x="1458988" y="1330959"/>
            <a:ext cx="803007" cy="59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2537" tIns="71269" rIns="142537" bIns="7126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ja-JP" sz="2673">
                <a:latin typeface="ＭＳ Ｐゴシック" panose="020B0600070205080204" pitchFamily="34" charset="-128"/>
              </a:rPr>
              <a:t>71</a:t>
            </a:r>
            <a:endParaRPr lang="ja-JP" altLang="en-US" sz="2673">
              <a:latin typeface="ＭＳ Ｐゴシック" panose="020B0600070205080204" pitchFamily="34" charset="-128"/>
            </a:endParaRPr>
          </a:p>
        </p:txBody>
      </p:sp>
      <p:sp>
        <p:nvSpPr>
          <p:cNvPr id="3" name="Rectangle 15">
            <a:extLst>
              <a:ext uri="{FF2B5EF4-FFF2-40B4-BE49-F238E27FC236}">
                <a16:creationId xmlns:a16="http://schemas.microsoft.com/office/drawing/2014/main" id="{86C9280E-5AC1-CD4A-BC5B-93B2260C56FA}"/>
              </a:ext>
            </a:extLst>
          </p:cNvPr>
          <p:cNvSpPr>
            <a:spLocks noChangeArrowheads="1"/>
          </p:cNvSpPr>
          <p:nvPr/>
        </p:nvSpPr>
        <p:spPr bwMode="auto">
          <a:xfrm>
            <a:off x="7481808" y="1367540"/>
            <a:ext cx="4969303" cy="59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2537" tIns="71269" rIns="142537" bIns="7126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ja-JP" altLang="en-US" sz="2673">
                <a:latin typeface="ＭＳ Ｐゴシック" panose="020B0600070205080204" pitchFamily="34" charset="-128"/>
              </a:rPr>
              <a:t>日本工学院専門学校</a:t>
            </a:r>
            <a:r>
              <a:rPr lang="en-US" altLang="ja-JP" sz="2673">
                <a:latin typeface="ＭＳ Ｐゴシック" panose="020B0600070205080204" pitchFamily="34" charset="-128"/>
              </a:rPr>
              <a:t>IT</a:t>
            </a:r>
            <a:r>
              <a:rPr lang="ja-JP" altLang="en-US" sz="2673">
                <a:latin typeface="ＭＳ Ｐゴシック" panose="020B0600070205080204" pitchFamily="34" charset="-128"/>
              </a:rPr>
              <a:t>カレッジ</a:t>
            </a:r>
            <a:r>
              <a:rPr lang="en-US" altLang="ja-JP" sz="2673">
                <a:latin typeface="ＭＳ Ｐゴシック" panose="020B0600070205080204" pitchFamily="34" charset="-128"/>
              </a:rPr>
              <a:t>IT</a:t>
            </a:r>
            <a:r>
              <a:rPr lang="ja-JP" altLang="en-US" sz="2673">
                <a:latin typeface="ＭＳ Ｐゴシック" panose="020B0600070205080204" pitchFamily="34" charset="-128"/>
              </a:rPr>
              <a:t>スペシャリスト科</a:t>
            </a:r>
          </a:p>
        </p:txBody>
      </p:sp>
      <p:sp>
        <p:nvSpPr>
          <p:cNvPr id="4" name="Rectangle 17">
            <a:extLst>
              <a:ext uri="{FF2B5EF4-FFF2-40B4-BE49-F238E27FC236}">
                <a16:creationId xmlns:a16="http://schemas.microsoft.com/office/drawing/2014/main" id="{4C5521D0-6D4E-9F47-9798-8C12AB809BDC}"/>
              </a:ext>
            </a:extLst>
          </p:cNvPr>
          <p:cNvSpPr>
            <a:spLocks noChangeArrowheads="1"/>
          </p:cNvSpPr>
          <p:nvPr/>
        </p:nvSpPr>
        <p:spPr bwMode="auto">
          <a:xfrm>
            <a:off x="7479487" y="374282"/>
            <a:ext cx="1924498" cy="59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42537" tIns="71269" rIns="142537" bIns="7126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ja-JP" altLang="en-US" sz="2670">
                <a:latin typeface="ＭＳ Ｐゴシック" panose="020B0600070205080204" pitchFamily="34" charset="-128"/>
              </a:rPr>
              <a:t>東京</a:t>
            </a:r>
            <a:endParaRPr lang="ja-JP" altLang="en-US" sz="2670"/>
          </a:p>
        </p:txBody>
      </p:sp>
      <p:sp>
        <p:nvSpPr>
          <p:cNvPr id="5" name="Rectangle 19">
            <a:extLst>
              <a:ext uri="{FF2B5EF4-FFF2-40B4-BE49-F238E27FC236}">
                <a16:creationId xmlns:a16="http://schemas.microsoft.com/office/drawing/2014/main" id="{8A58248D-06D2-F144-BDA2-711B08FEEB49}"/>
              </a:ext>
            </a:extLst>
          </p:cNvPr>
          <p:cNvSpPr>
            <a:spLocks noChangeArrowheads="1"/>
          </p:cNvSpPr>
          <p:nvPr/>
        </p:nvSpPr>
        <p:spPr bwMode="auto">
          <a:xfrm>
            <a:off x="9966459" y="387290"/>
            <a:ext cx="2565115" cy="59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2537" tIns="71269" rIns="142537" bIns="7126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ja-JP" altLang="en-US" sz="2673">
                <a:latin typeface="ＭＳ Ｐゴシック" panose="020B0600070205080204" pitchFamily="34" charset="-128"/>
              </a:rPr>
              <a:t>東京都大田区</a:t>
            </a:r>
            <a:endParaRPr lang="ja-JP" altLang="en-US" sz="2673"/>
          </a:p>
        </p:txBody>
      </p:sp>
      <p:sp>
        <p:nvSpPr>
          <p:cNvPr id="6" name="Rectangle 20">
            <a:extLst>
              <a:ext uri="{FF2B5EF4-FFF2-40B4-BE49-F238E27FC236}">
                <a16:creationId xmlns:a16="http://schemas.microsoft.com/office/drawing/2014/main" id="{6F2055B4-2A72-BF41-AE08-93034EC31530}"/>
              </a:ext>
            </a:extLst>
          </p:cNvPr>
          <p:cNvSpPr>
            <a:spLocks noChangeArrowheads="1"/>
          </p:cNvSpPr>
          <p:nvPr/>
        </p:nvSpPr>
        <p:spPr bwMode="auto">
          <a:xfrm>
            <a:off x="3766986" y="1417039"/>
            <a:ext cx="2244448" cy="494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42537" tIns="71269" rIns="142537" bIns="71269" anchor="ctr"/>
          <a:lstStyle>
            <a:lvl1pPr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ja-JP" altLang="en-US" sz="2000">
                <a:solidFill>
                  <a:prstClr val="black"/>
                </a:solidFill>
                <a:latin typeface="HG丸ｺﾞｼｯｸM-PRO" panose="020F0600000000000000" pitchFamily="50" charset="-128"/>
                <a:ea typeface="HG丸ｺﾞｼｯｸM-PRO" panose="020F0600000000000000" pitchFamily="50" charset="-128"/>
              </a:rPr>
              <a:t>日本工学院専門学校進</a:t>
            </a:r>
            <a:endParaRPr lang="en-US" altLang="ja-JP" sz="2000"/>
          </a:p>
        </p:txBody>
      </p:sp>
      <p:sp>
        <p:nvSpPr>
          <p:cNvPr id="7" name="Rectangle 4">
            <a:extLst>
              <a:ext uri="{FF2B5EF4-FFF2-40B4-BE49-F238E27FC236}">
                <a16:creationId xmlns:a16="http://schemas.microsoft.com/office/drawing/2014/main" id="{4DCE695B-C0E7-7944-89B8-D691FAEA74EE}"/>
              </a:ext>
            </a:extLst>
          </p:cNvPr>
          <p:cNvSpPr>
            <a:spLocks noChangeArrowheads="1"/>
          </p:cNvSpPr>
          <p:nvPr/>
        </p:nvSpPr>
        <p:spPr bwMode="auto">
          <a:xfrm>
            <a:off x="7559674" y="1977402"/>
            <a:ext cx="7344815" cy="8526291"/>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20687" tIns="60343" rIns="120687" bIns="60343" anchor="t"/>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480695" indent="-480695" eaLnBrk="1" hangingPunct="1">
              <a:lnSpc>
                <a:spcPct val="80000"/>
              </a:lnSpc>
              <a:spcBef>
                <a:spcPct val="20000"/>
              </a:spcBef>
            </a:pPr>
            <a:r>
              <a:rPr lang="ja-JP" altLang="en-US" sz="2168" b="1">
                <a:solidFill>
                  <a:srgbClr val="FF0000"/>
                </a:solidFill>
              </a:rPr>
              <a:t>モデルの構成</a:t>
            </a:r>
            <a:endParaRPr lang="en-US" altLang="ja-JP" sz="2168" b="1">
              <a:solidFill>
                <a:srgbClr val="FF0000"/>
              </a:solidFill>
              <a:cs typeface="Times New Roman" panose="02020603050405020304" pitchFamily="18" charset="0"/>
            </a:endParaRPr>
          </a:p>
          <a:p>
            <a:pPr marL="381635" indent="-381635" defTabSz="1018276" eaLnBrk="1" hangingPunct="1">
              <a:lnSpc>
                <a:spcPct val="150000"/>
              </a:lnSpc>
              <a:spcBef>
                <a:spcPts val="668"/>
              </a:spcBef>
              <a:buFont typeface="+mj-lt"/>
              <a:buAutoNum type="arabicPeriod"/>
            </a:pPr>
            <a:r>
              <a:rPr lang="ja-JP" altLang="en-US" sz="1750" b="1" u="sng">
                <a:solidFill>
                  <a:prstClr val="black"/>
                </a:solidFill>
                <a:latin typeface="HG丸ｺﾞｼｯｸM-PRO"/>
                <a:ea typeface="HG丸ｺﾞｼｯｸM-PRO"/>
              </a:rPr>
              <a:t>機能モデル</a:t>
            </a:r>
            <a:endParaRPr lang="ja-JP" altLang="en-US" sz="1750" b="1" u="sng">
              <a:solidFill>
                <a:prstClr val="black"/>
              </a:solidFill>
              <a:latin typeface="HG丸ｺﾞｼｯｸM-PRO" panose="020F0600000000000000" pitchFamily="50" charset="-128"/>
              <a:ea typeface="HG丸ｺﾞｼｯｸM-PRO" panose="020F0600000000000000" pitchFamily="50" charset="-128"/>
            </a:endParaRPr>
          </a:p>
          <a:p>
            <a:pPr marL="643890" lvl="1">
              <a:lnSpc>
                <a:spcPct val="80000"/>
              </a:lnSpc>
              <a:spcBef>
                <a:spcPts val="668"/>
              </a:spcBef>
              <a:buFont typeface="Courier New"/>
              <a:buChar char="o"/>
            </a:pPr>
            <a:r>
              <a:rPr lang="ja-JP" altLang="en-US" sz="1750">
                <a:solidFill>
                  <a:prstClr val="black"/>
                </a:solidFill>
                <a:latin typeface="HG丸ｺﾞｼｯｸM-PRO"/>
                <a:ea typeface="HG丸ｺﾞｼｯｸM-PRO"/>
              </a:rPr>
              <a:t>走行目標を達成するためにシーン切り替え方式を採用し、適宜シーンを変更しながら走行することでダブルループ攻略を行うことにした。</a:t>
            </a:r>
          </a:p>
          <a:p>
            <a:pPr marL="643890" lvl="1">
              <a:lnSpc>
                <a:spcPct val="80000"/>
              </a:lnSpc>
              <a:spcBef>
                <a:spcPts val="668"/>
              </a:spcBef>
              <a:buFont typeface="Courier New"/>
              <a:buChar char="o"/>
            </a:pPr>
            <a:r>
              <a:rPr lang="ja-JP" altLang="en-US" sz="1750">
                <a:solidFill>
                  <a:prstClr val="black"/>
                </a:solidFill>
                <a:latin typeface="HG丸ｺﾞｼｯｸM-PRO"/>
                <a:ea typeface="HG丸ｺﾞｼｯｸM-PRO"/>
              </a:rPr>
              <a:t>ダブルループ攻略を開始する青色検知をするには、カラーセンサーでは値の検出が困難であるということが分かった。</a:t>
            </a:r>
          </a:p>
          <a:p>
            <a:pPr marL="643890" lvl="1">
              <a:lnSpc>
                <a:spcPct val="80000"/>
              </a:lnSpc>
              <a:spcBef>
                <a:spcPts val="668"/>
              </a:spcBef>
              <a:buFont typeface="Courier New"/>
              <a:buChar char="o"/>
            </a:pPr>
            <a:r>
              <a:rPr lang="ja-JP" altLang="en-US" sz="1750">
                <a:solidFill>
                  <a:prstClr val="black"/>
                </a:solidFill>
                <a:latin typeface="HG丸ｺﾞｼｯｸM-PRO"/>
                <a:ea typeface="HG丸ｺﾞｼｯｸM-PRO"/>
              </a:rPr>
              <a:t>上記の問題を解決するために青色検知にはカメラを使用することにした。</a:t>
            </a:r>
          </a:p>
          <a:p>
            <a:pPr marL="381635" indent="-381635">
              <a:lnSpc>
                <a:spcPct val="150000"/>
              </a:lnSpc>
              <a:spcBef>
                <a:spcPts val="668"/>
              </a:spcBef>
              <a:buAutoNum type="arabicPeriod"/>
            </a:pPr>
            <a:r>
              <a:rPr lang="ja-JP" altLang="en-US" sz="1750" b="1" u="sng">
                <a:solidFill>
                  <a:prstClr val="black"/>
                </a:solidFill>
                <a:latin typeface="HG丸ｺﾞｼｯｸM-PRO"/>
                <a:ea typeface="HG丸ｺﾞｼｯｸM-PRO"/>
              </a:rPr>
              <a:t>構造モデル</a:t>
            </a:r>
            <a:endParaRPr lang="ja-JP" altLang="en-US" sz="1750" b="1" u="sng">
              <a:solidFill>
                <a:prstClr val="black"/>
              </a:solidFill>
              <a:latin typeface="HG丸ｺﾞｼｯｸM-PRO" panose="020F0600000000000000" pitchFamily="50" charset="-128"/>
              <a:ea typeface="HG丸ｺﾞｼｯｸM-PRO" panose="020F0600000000000000" pitchFamily="50" charset="-128"/>
            </a:endParaRPr>
          </a:p>
          <a:p>
            <a:pPr marL="643890" lvl="1">
              <a:lnSpc>
                <a:spcPct val="80000"/>
              </a:lnSpc>
              <a:spcBef>
                <a:spcPts val="668"/>
              </a:spcBef>
              <a:buFont typeface="Courier New"/>
              <a:buChar char="o"/>
            </a:pPr>
            <a:r>
              <a:rPr lang="ja-JP" altLang="en-US" sz="1750">
                <a:solidFill>
                  <a:prstClr val="black"/>
                </a:solidFill>
                <a:latin typeface="HG丸ｺﾞｼｯｸM-PRO"/>
                <a:ea typeface="HG丸ｺﾞｼｯｸM-PRO"/>
              </a:rPr>
              <a:t>機能モデルの実装に必要な機能を整理し、役割別に７つのパッケージに分割した。各パッケージ間の関係をパッケージ図で表現した。</a:t>
            </a:r>
          </a:p>
          <a:p>
            <a:pPr marL="643890" lvl="1">
              <a:lnSpc>
                <a:spcPct val="80000"/>
              </a:lnSpc>
              <a:spcBef>
                <a:spcPts val="668"/>
              </a:spcBef>
              <a:buFont typeface="Courier New"/>
              <a:buChar char="o"/>
            </a:pPr>
            <a:r>
              <a:rPr lang="ja-JP" altLang="en-US" sz="1750">
                <a:solidFill>
                  <a:prstClr val="black"/>
                </a:solidFill>
                <a:latin typeface="HG丸ｺﾞｼｯｸM-PRO"/>
                <a:ea typeface="HG丸ｺﾞｼｯｸM-PRO"/>
              </a:rPr>
              <a:t>ダブルループ攻略のため、各パッケージをクラス化し各走行方法とデバイスの関係を示した。</a:t>
            </a:r>
          </a:p>
          <a:p>
            <a:pPr marL="381635" indent="-381635">
              <a:lnSpc>
                <a:spcPct val="150000"/>
              </a:lnSpc>
              <a:spcBef>
                <a:spcPts val="668"/>
              </a:spcBef>
              <a:buFontTx/>
              <a:buAutoNum type="arabicPeriod"/>
            </a:pPr>
            <a:r>
              <a:rPr lang="ja-JP" altLang="en-US" sz="1750" b="1" u="sng">
                <a:solidFill>
                  <a:prstClr val="black"/>
                </a:solidFill>
                <a:latin typeface="HG丸ｺﾞｼｯｸM-PRO"/>
                <a:ea typeface="HG丸ｺﾞｼｯｸM-PRO"/>
              </a:rPr>
              <a:t>振る舞いモデル</a:t>
            </a:r>
          </a:p>
          <a:p>
            <a:pPr marL="643890" lvl="1" indent="-381635">
              <a:lnSpc>
                <a:spcPct val="80000"/>
              </a:lnSpc>
              <a:spcBef>
                <a:spcPts val="668"/>
              </a:spcBef>
              <a:buFont typeface="Courier New"/>
              <a:buChar char="o"/>
            </a:pPr>
            <a:r>
              <a:rPr lang="ja-JP" altLang="en-US" sz="1750">
                <a:solidFill>
                  <a:prstClr val="black"/>
                </a:solidFill>
                <a:latin typeface="HG丸ｺﾞｼｯｸM-PRO"/>
                <a:ea typeface="HG丸ｺﾞｼｯｸM-PRO"/>
              </a:rPr>
              <a:t>ダブルループ攻略の際には着目するラインの左右を切り替えるエッジ切り替えの流れと各状態を、ステートマシン図で表した。</a:t>
            </a:r>
          </a:p>
          <a:p>
            <a:pPr marL="643890" lvl="1" indent="-381635">
              <a:lnSpc>
                <a:spcPct val="80000"/>
              </a:lnSpc>
              <a:spcBef>
                <a:spcPts val="668"/>
              </a:spcBef>
              <a:buFont typeface="Courier New"/>
              <a:buChar char="o"/>
            </a:pPr>
            <a:r>
              <a:rPr lang="ja-JP" altLang="en-US" sz="1750">
                <a:solidFill>
                  <a:prstClr val="black"/>
                </a:solidFill>
                <a:latin typeface="HG丸ｺﾞｼｯｸM-PRO"/>
                <a:ea typeface="HG丸ｺﾞｼｯｸM-PRO"/>
              </a:rPr>
              <a:t>ダブルループ攻略の全体の流れを、シーケンス図を使い示した。</a:t>
            </a:r>
          </a:p>
          <a:p>
            <a:pPr marL="381635" indent="-381635">
              <a:lnSpc>
                <a:spcPct val="200000"/>
              </a:lnSpc>
              <a:spcBef>
                <a:spcPts val="668"/>
              </a:spcBef>
              <a:buFontTx/>
              <a:buAutoNum type="arabicPeriod"/>
            </a:pPr>
            <a:r>
              <a:rPr lang="ja-JP" altLang="en-US" sz="1750" b="1" u="sng">
                <a:solidFill>
                  <a:prstClr val="black"/>
                </a:solidFill>
                <a:latin typeface="HG丸ｺﾞｼｯｸM-PRO"/>
                <a:ea typeface="HG丸ｺﾞｼｯｸM-PRO"/>
              </a:rPr>
              <a:t>工夫点</a:t>
            </a:r>
          </a:p>
          <a:p>
            <a:pPr marL="643890" lvl="1" indent="-381635">
              <a:lnSpc>
                <a:spcPct val="80000"/>
              </a:lnSpc>
              <a:spcBef>
                <a:spcPts val="668"/>
              </a:spcBef>
              <a:buFont typeface="Courier New"/>
              <a:buChar char="o"/>
            </a:pPr>
            <a:r>
              <a:rPr lang="ja-JP" altLang="en-US" sz="1750">
                <a:solidFill>
                  <a:prstClr val="black"/>
                </a:solidFill>
                <a:latin typeface="HG丸ｺﾞｼｯｸM-PRO"/>
                <a:ea typeface="HG丸ｺﾞｼｯｸM-PRO"/>
              </a:rPr>
              <a:t>青色検知のために前面に搭載されているカメラの性能検証を行った。</a:t>
            </a:r>
            <a:endParaRPr lang="ja-JP" altLang="en-US" sz="1750">
              <a:solidFill>
                <a:prstClr val="black"/>
              </a:solidFill>
              <a:latin typeface="HG丸ｺﾞｼｯｸM-PRO" panose="020F0600000000000000" pitchFamily="50" charset="-128"/>
              <a:ea typeface="HG丸ｺﾞｼｯｸM-PRO" panose="020F0600000000000000" pitchFamily="50" charset="-128"/>
            </a:endParaRPr>
          </a:p>
          <a:p>
            <a:pPr marL="643890" lvl="1" indent="-381635">
              <a:lnSpc>
                <a:spcPct val="80000"/>
              </a:lnSpc>
              <a:spcBef>
                <a:spcPts val="668"/>
              </a:spcBef>
              <a:buFont typeface="Courier New"/>
              <a:buChar char="o"/>
            </a:pPr>
            <a:r>
              <a:rPr lang="ja-JP" altLang="en-US" sz="1750">
                <a:solidFill>
                  <a:prstClr val="black"/>
                </a:solidFill>
                <a:latin typeface="HG丸ｺﾞｼｯｸM-PRO"/>
                <a:ea typeface="HG丸ｺﾞｼｯｸM-PRO"/>
              </a:rPr>
              <a:t>カラーセンサーとカメラそれぞれで、青色検知できるラインの横幅の範囲と、前後方向でどの程度の距離で検知できるかの検証を行った。</a:t>
            </a:r>
            <a:endParaRPr lang="ja-JP" altLang="en-US" sz="1800">
              <a:solidFill>
                <a:prstClr val="black"/>
              </a:solidFill>
              <a:latin typeface="HG丸ｺﾞｼｯｸM-PRO" panose="020F0600000000000000" pitchFamily="50" charset="-128"/>
              <a:ea typeface="HG丸ｺﾞｼｯｸM-PRO" panose="020F0600000000000000" pitchFamily="50" charset="-128"/>
            </a:endParaRPr>
          </a:p>
          <a:p>
            <a:pPr marL="643890" lvl="1" indent="-381635">
              <a:lnSpc>
                <a:spcPct val="80000"/>
              </a:lnSpc>
              <a:spcBef>
                <a:spcPts val="668"/>
              </a:spcBef>
              <a:buFont typeface="Courier New"/>
              <a:buChar char="o"/>
            </a:pPr>
            <a:r>
              <a:rPr lang="ja-JP" altLang="en-US" sz="1750">
                <a:solidFill>
                  <a:prstClr val="black"/>
                </a:solidFill>
                <a:latin typeface="HG丸ｺﾞｼｯｸM-PRO"/>
                <a:ea typeface="HG丸ｺﾞｼｯｸM-PRO"/>
              </a:rPr>
              <a:t>検証の結果、カメラを使用したほうが検知精度と検知範囲において優位性があることが分かった。</a:t>
            </a:r>
          </a:p>
          <a:p>
            <a:pPr marL="381635" indent="-381635">
              <a:lnSpc>
                <a:spcPct val="80000"/>
              </a:lnSpc>
              <a:spcBef>
                <a:spcPts val="668"/>
              </a:spcBef>
              <a:buFontTx/>
              <a:buAutoNum type="arabicPeriod"/>
            </a:pPr>
            <a:endParaRPr lang="ja-JP" altLang="en-US" sz="1750">
              <a:latin typeface="HG丸ｺﾞｼｯｸM-PRO" panose="020F0600000000000000" pitchFamily="50" charset="-128"/>
              <a:ea typeface="HG丸ｺﾞｼｯｸM-PRO" panose="020F0600000000000000" pitchFamily="50" charset="-128"/>
            </a:endParaRPr>
          </a:p>
          <a:p>
            <a:pPr marL="219075" indent="-219075" eaLnBrk="1" hangingPunct="1">
              <a:lnSpc>
                <a:spcPct val="80000"/>
              </a:lnSpc>
              <a:spcBef>
                <a:spcPts val="668"/>
              </a:spcBef>
              <a:buFont typeface="Arial" panose="020B0604020202020204" pitchFamily="34" charset="0"/>
              <a:buChar char="•"/>
            </a:pPr>
            <a:endParaRPr lang="ja-JP" altLang="en-US" sz="1782">
              <a:latin typeface="HG丸ｺﾞｼｯｸM-PRO" panose="020F0600000000000000" pitchFamily="50" charset="-128"/>
              <a:ea typeface="HG丸ｺﾞｼｯｸM-PRO" panose="020F0600000000000000" pitchFamily="50" charset="-128"/>
            </a:endParaRPr>
          </a:p>
        </p:txBody>
      </p:sp>
      <p:sp>
        <p:nvSpPr>
          <p:cNvPr id="17" name="Rectangle 3">
            <a:extLst>
              <a:ext uri="{FF2B5EF4-FFF2-40B4-BE49-F238E27FC236}">
                <a16:creationId xmlns:a16="http://schemas.microsoft.com/office/drawing/2014/main" id="{12351C5A-CF92-284C-AD2D-94D23A07A721}"/>
              </a:ext>
            </a:extLst>
          </p:cNvPr>
          <p:cNvSpPr>
            <a:spLocks noChangeArrowheads="1"/>
          </p:cNvSpPr>
          <p:nvPr/>
        </p:nvSpPr>
        <p:spPr bwMode="auto">
          <a:xfrm>
            <a:off x="214860" y="2048052"/>
            <a:ext cx="7104254" cy="3808482"/>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20687" tIns="60343" rIns="120687" bIns="60343" anchor="t"/>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480695" indent="-480695" eaLnBrk="1" hangingPunct="1">
              <a:lnSpc>
                <a:spcPct val="80000"/>
              </a:lnSpc>
              <a:spcBef>
                <a:spcPct val="20000"/>
              </a:spcBef>
            </a:pPr>
            <a:r>
              <a:rPr lang="ja-JP" altLang="en-US" sz="2168" b="1"/>
              <a:t>チーム紹介、目標、意気込み</a:t>
            </a:r>
            <a:endParaRPr lang="ja-JP" altLang="en-US" sz="1782">
              <a:cs typeface="Times New Roman" panose="02020603050405020304" pitchFamily="18" charset="0"/>
            </a:endParaRPr>
          </a:p>
          <a:p>
            <a:pPr marL="342900" indent="-342900">
              <a:buFont typeface="Wingdings" panose="05000000000000000000" pitchFamily="2" charset="2"/>
              <a:buChar char="p"/>
            </a:pPr>
            <a:r>
              <a:rPr lang="ja-JP" altLang="en-US">
                <a:solidFill>
                  <a:srgbClr val="FF0000"/>
                </a:solidFill>
                <a:latin typeface="HG丸ｺﾞｼｯｸM-PRO"/>
                <a:ea typeface="HG丸ｺﾞｼｯｸM-PRO"/>
              </a:rPr>
              <a:t>チーム紹介</a:t>
            </a:r>
            <a:br>
              <a:rPr lang="en-US" altLang="ja-JP" sz="2000">
                <a:latin typeface="HG丸ｺﾞｼｯｸM-PRO" panose="020F0600000000000000" pitchFamily="50" charset="-128"/>
                <a:ea typeface="HG丸ｺﾞｼｯｸM-PRO" panose="020F0600000000000000" pitchFamily="50" charset="-128"/>
              </a:rPr>
            </a:br>
            <a:r>
              <a:rPr lang="ja-JP" altLang="en-US">
                <a:latin typeface="HG丸ｺﾞｼｯｸM-PRO"/>
                <a:ea typeface="HG丸ｺﾞｼｯｸM-PRO"/>
              </a:rPr>
              <a:t>私たち日本工学院専門学校 進は、日本工学院専門学校 </a:t>
            </a:r>
            <a:r>
              <a:rPr lang="en-US" altLang="ja-JP">
                <a:latin typeface="HG丸ｺﾞｼｯｸM-PRO"/>
                <a:ea typeface="HG丸ｺﾞｼｯｸM-PRO"/>
              </a:rPr>
              <a:t>IT</a:t>
            </a:r>
            <a:r>
              <a:rPr lang="ja-JP" altLang="en-US">
                <a:latin typeface="HG丸ｺﾞｼｯｸM-PRO"/>
                <a:ea typeface="HG丸ｺﾞｼｯｸM-PRO"/>
              </a:rPr>
              <a:t>スペシャリスト科</a:t>
            </a:r>
            <a:r>
              <a:rPr lang="en-US" altLang="ja-JP">
                <a:latin typeface="HG丸ｺﾞｼｯｸM-PRO"/>
                <a:ea typeface="HG丸ｺﾞｼｯｸM-PRO"/>
              </a:rPr>
              <a:t>2</a:t>
            </a:r>
            <a:r>
              <a:rPr lang="ja-JP" altLang="en-US">
                <a:latin typeface="HG丸ｺﾞｼｯｸM-PRO"/>
                <a:ea typeface="HG丸ｺﾞｼｯｸM-PRO"/>
              </a:rPr>
              <a:t>年生と</a:t>
            </a:r>
            <a:r>
              <a:rPr lang="en-US" altLang="ja-JP">
                <a:latin typeface="HG丸ｺﾞｼｯｸM-PRO"/>
                <a:ea typeface="HG丸ｺﾞｼｯｸM-PRO"/>
              </a:rPr>
              <a:t>3</a:t>
            </a:r>
            <a:r>
              <a:rPr lang="ja-JP" altLang="en-US">
                <a:latin typeface="HG丸ｺﾞｼｯｸM-PRO"/>
                <a:ea typeface="HG丸ｺﾞｼｯｸM-PRO"/>
              </a:rPr>
              <a:t>年生による、合計</a:t>
            </a:r>
            <a:r>
              <a:rPr lang="en-US" altLang="ja-JP">
                <a:latin typeface="HG丸ｺﾞｼｯｸM-PRO"/>
                <a:ea typeface="HG丸ｺﾞｼｯｸM-PRO"/>
              </a:rPr>
              <a:t>6</a:t>
            </a:r>
            <a:r>
              <a:rPr lang="ja-JP" altLang="en-US">
                <a:latin typeface="HG丸ｺﾞｼｯｸM-PRO"/>
                <a:ea typeface="HG丸ｺﾞｼｯｸM-PRO"/>
              </a:rPr>
              <a:t>名から構成されています。チーム名の由来は同じ学校から出場する４年生だけの卒業期チームと進級する予定のチームが分かりやすいように頭文字を取って、「日本工学院専門学校進」としました。</a:t>
            </a:r>
          </a:p>
          <a:p>
            <a:pPr marL="342900" indent="-342900">
              <a:buFont typeface="Wingdings" panose="05000000000000000000" pitchFamily="2" charset="2"/>
              <a:buChar char="p"/>
            </a:pPr>
            <a:r>
              <a:rPr lang="ja-JP" altLang="en-US">
                <a:solidFill>
                  <a:srgbClr val="FF0000"/>
                </a:solidFill>
                <a:latin typeface="HG丸ｺﾞｼｯｸM-PRO"/>
                <a:ea typeface="HG丸ｺﾞｼｯｸM-PRO"/>
              </a:rPr>
              <a:t>目標</a:t>
            </a:r>
            <a:br>
              <a:rPr lang="en-US" altLang="ja-JP">
                <a:latin typeface="HG丸ｺﾞｼｯｸM-PRO" panose="020F0600000000000000" pitchFamily="50" charset="-128"/>
                <a:ea typeface="HG丸ｺﾞｼｯｸM-PRO" panose="020F0600000000000000" pitchFamily="50" charset="-128"/>
              </a:rPr>
            </a:br>
            <a:r>
              <a:rPr lang="ja-JP" altLang="en-US">
                <a:latin typeface="HG丸ｺﾞｼｯｸM-PRO"/>
                <a:ea typeface="HG丸ｺﾞｼｯｸM-PRO"/>
              </a:rPr>
              <a:t>ゴールに帰還する</a:t>
            </a:r>
            <a:endParaRPr lang="en-US" altLang="ja-JP">
              <a:latin typeface="HG丸ｺﾞｼｯｸM-PRO"/>
              <a:ea typeface="HG丸ｺﾞｼｯｸM-PRO"/>
            </a:endParaRPr>
          </a:p>
          <a:p>
            <a:pPr marL="342900" indent="-342900">
              <a:buFont typeface="Wingdings" panose="05000000000000000000" pitchFamily="2" charset="2"/>
              <a:buChar char="p"/>
            </a:pPr>
            <a:r>
              <a:rPr lang="ja-JP" altLang="en-US">
                <a:solidFill>
                  <a:srgbClr val="FF0000"/>
                </a:solidFill>
                <a:latin typeface="HG丸ｺﾞｼｯｸM-PRO"/>
                <a:ea typeface="HG丸ｺﾞｼｯｸM-PRO"/>
              </a:rPr>
              <a:t>意気込み</a:t>
            </a:r>
            <a:br>
              <a:rPr lang="en-US" altLang="ja-JP">
                <a:latin typeface="HG丸ｺﾞｼｯｸM-PRO" panose="020F0600000000000000" pitchFamily="50" charset="-128"/>
                <a:ea typeface="HG丸ｺﾞｼｯｸM-PRO" panose="020F0600000000000000" pitchFamily="50" charset="-128"/>
              </a:rPr>
            </a:br>
            <a:r>
              <a:rPr lang="ja-JP" altLang="en-US">
                <a:latin typeface="HG丸ｺﾞｼｯｸM-PRO"/>
                <a:ea typeface="HG丸ｺﾞｼｯｸM-PRO"/>
              </a:rPr>
              <a:t>今年の</a:t>
            </a:r>
            <a:r>
              <a:rPr lang="en-US" altLang="ja-JP">
                <a:latin typeface="HG丸ｺﾞｼｯｸM-PRO"/>
                <a:ea typeface="HG丸ｺﾞｼｯｸM-PRO"/>
              </a:rPr>
              <a:t>ET</a:t>
            </a:r>
            <a:r>
              <a:rPr lang="ja-JP" altLang="en-US">
                <a:latin typeface="HG丸ｺﾞｼｯｸM-PRO"/>
                <a:ea typeface="HG丸ｺﾞｼｯｸM-PRO"/>
              </a:rPr>
              <a:t>ロボコンでは、</a:t>
            </a:r>
            <a:r>
              <a:rPr lang="en-US" altLang="ja-JP">
                <a:latin typeface="HG丸ｺﾞｼｯｸM-PRO"/>
                <a:ea typeface="HG丸ｺﾞｼｯｸM-PRO"/>
              </a:rPr>
              <a:t>3</a:t>
            </a:r>
            <a:r>
              <a:rPr lang="ja-JP" altLang="en-US">
                <a:latin typeface="HG丸ｺﾞｼｯｸM-PRO"/>
                <a:ea typeface="HG丸ｺﾞｼｯｸM-PRO"/>
              </a:rPr>
              <a:t>年生が前回の出場で得た知見を最大限に活かし、</a:t>
            </a:r>
            <a:r>
              <a:rPr lang="en-US" altLang="ja-JP">
                <a:latin typeface="HG丸ｺﾞｼｯｸM-PRO"/>
                <a:ea typeface="HG丸ｺﾞｼｯｸM-PRO"/>
              </a:rPr>
              <a:t>2</a:t>
            </a:r>
            <a:r>
              <a:rPr lang="ja-JP" altLang="en-US">
                <a:latin typeface="HG丸ｺﾞｼｯｸM-PRO"/>
                <a:ea typeface="HG丸ｺﾞｼｯｸM-PRO"/>
              </a:rPr>
              <a:t>年生と共にチーム一丸となって取り組んでいます。特に、モデルの部分に重点を置き改善を進めていきます。走行では、ゴールに帰還することを目指します。皆で力を合わせて、目標達成に向けて全力を尽くします。</a:t>
            </a:r>
            <a:endParaRPr lang="en-US" altLang="ja-JP">
              <a:latin typeface="HG丸ｺﾞｼｯｸM-PRO"/>
              <a:ea typeface="HG丸ｺﾞｼｯｸM-PRO"/>
            </a:endParaRPr>
          </a:p>
        </p:txBody>
      </p:sp>
      <p:sp>
        <p:nvSpPr>
          <p:cNvPr id="18" name="Rectangle 3">
            <a:extLst>
              <a:ext uri="{FF2B5EF4-FFF2-40B4-BE49-F238E27FC236}">
                <a16:creationId xmlns:a16="http://schemas.microsoft.com/office/drawing/2014/main" id="{C94F9FC9-983D-6341-84E1-6185BB35C52E}"/>
              </a:ext>
            </a:extLst>
          </p:cNvPr>
          <p:cNvSpPr>
            <a:spLocks noChangeArrowheads="1"/>
          </p:cNvSpPr>
          <p:nvPr/>
        </p:nvSpPr>
        <p:spPr bwMode="auto">
          <a:xfrm>
            <a:off x="214860" y="6054252"/>
            <a:ext cx="7104254" cy="4449441"/>
          </a:xfrm>
          <a:prstGeom prst="rect">
            <a:avLst/>
          </a:prstGeom>
          <a:noFill/>
          <a:ln w="9525">
            <a:solidFill>
              <a:schemeClr val="accent6">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lIns="120687" tIns="60343" rIns="120687" bIns="60343" anchor="t"/>
          <a:lstStyle>
            <a:lvl1pPr marL="481013" indent="-481013"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1pPr>
            <a:lvl2pPr marL="742950" indent="-28575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2pPr>
            <a:lvl3pPr marL="11430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3pPr>
            <a:lvl4pPr marL="16002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4pPr>
            <a:lvl5pPr marL="2057400" indent="-228600" defTabSz="1279525" eaLnBrk="0" hangingPunct="0">
              <a:defRPr kumimoji="1" sz="1600">
                <a:solidFill>
                  <a:schemeClr val="tx1"/>
                </a:solidFill>
                <a:latin typeface="Times New Roman" panose="02020603050405020304" pitchFamily="18" charset="0"/>
                <a:ea typeface="ＭＳ Ｐゴシック" panose="020B0600070205080204" pitchFamily="34" charset="-128"/>
              </a:defRPr>
            </a:lvl5pPr>
            <a:lvl6pPr marL="25146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6pPr>
            <a:lvl7pPr marL="29718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7pPr>
            <a:lvl8pPr marL="34290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8pPr>
            <a:lvl9pPr marL="3886200" indent="-228600" defTabSz="1279525" eaLnBrk="0" fontAlgn="base" hangingPunct="0">
              <a:spcBef>
                <a:spcPct val="0"/>
              </a:spcBef>
              <a:spcAft>
                <a:spcPct val="0"/>
              </a:spcAft>
              <a:defRPr kumimoji="1" sz="1600">
                <a:solidFill>
                  <a:schemeClr val="tx1"/>
                </a:solidFill>
                <a:latin typeface="Times New Roman" panose="02020603050405020304" pitchFamily="18" charset="0"/>
                <a:ea typeface="ＭＳ Ｐゴシック" panose="020B0600070205080204" pitchFamily="34" charset="-128"/>
              </a:defRPr>
            </a:lvl9pPr>
          </a:lstStyle>
          <a:p>
            <a:pPr marL="0" indent="0" defTabSz="862174" eaLnBrk="1" hangingPunct="1">
              <a:lnSpc>
                <a:spcPct val="80000"/>
              </a:lnSpc>
              <a:spcBef>
                <a:spcPct val="20000"/>
              </a:spcBef>
            </a:pPr>
            <a:r>
              <a:rPr lang="ja-JP" altLang="en-US" sz="2168" b="1">
                <a:solidFill>
                  <a:srgbClr val="FF0000"/>
                </a:solidFill>
              </a:rPr>
              <a:t>モデルの概要</a:t>
            </a:r>
          </a:p>
          <a:p>
            <a:pPr marL="0" indent="0" eaLnBrk="1" hangingPunct="1">
              <a:lnSpc>
                <a:spcPct val="80000"/>
              </a:lnSpc>
              <a:spcBef>
                <a:spcPts val="668"/>
              </a:spcBef>
            </a:pPr>
            <a:r>
              <a:rPr lang="ja-JP" altLang="en-US" sz="1750">
                <a:latin typeface="HG丸ｺﾞｼｯｸM-PRO"/>
                <a:ea typeface="HG丸ｺﾞｼｯｸM-PRO"/>
              </a:rPr>
              <a:t>&lt;モデリング対象&gt; </a:t>
            </a:r>
            <a:r>
              <a:rPr lang="en-US" altLang="ja-JP" sz="1750">
                <a:latin typeface="HG丸ｺﾞｼｯｸM-PRO"/>
                <a:ea typeface="HG丸ｺﾞｼｯｸM-PRO"/>
              </a:rPr>
              <a:t>: </a:t>
            </a:r>
            <a:r>
              <a:rPr lang="ja-JP" altLang="en-US" sz="1750">
                <a:latin typeface="HG丸ｺﾞｼｯｸM-PRO"/>
                <a:ea typeface="HG丸ｺﾞｼｯｸM-PRO"/>
              </a:rPr>
              <a:t>「ダブルループ</a:t>
            </a:r>
            <a:r>
              <a:rPr lang="en-US" altLang="ja-JP" sz="1750">
                <a:latin typeface="HG丸ｺﾞｼｯｸM-PRO"/>
                <a:ea typeface="HG丸ｺﾞｼｯｸM-PRO"/>
              </a:rPr>
              <a:t>NEO</a:t>
            </a:r>
            <a:r>
              <a:rPr lang="ja-JP" altLang="en-US" sz="1750">
                <a:latin typeface="HG丸ｺﾞｼｯｸM-PRO"/>
                <a:ea typeface="HG丸ｺﾞｼｯｸM-PRO"/>
              </a:rPr>
              <a:t>」</a:t>
            </a:r>
            <a:endParaRPr lang="en-US" altLang="ja-JP" sz="1750">
              <a:latin typeface="HG丸ｺﾞｼｯｸM-PRO"/>
              <a:ea typeface="HG丸ｺﾞｼｯｸM-PRO"/>
            </a:endParaRPr>
          </a:p>
          <a:p>
            <a:pPr marL="0" indent="0" eaLnBrk="1" hangingPunct="1">
              <a:lnSpc>
                <a:spcPct val="80000"/>
              </a:lnSpc>
              <a:spcBef>
                <a:spcPts val="668"/>
              </a:spcBef>
            </a:pPr>
            <a:r>
              <a:rPr lang="ja-JP" altLang="en-US" sz="1750">
                <a:latin typeface="HG丸ｺﾞｼｯｸM-PRO"/>
                <a:ea typeface="HG丸ｺﾞｼｯｸM-PRO"/>
              </a:rPr>
              <a:t>&lt;走行目標&gt; </a:t>
            </a:r>
            <a:r>
              <a:rPr lang="en-US" altLang="ja-JP" sz="1750">
                <a:latin typeface="HG丸ｺﾞｼｯｸM-PRO"/>
                <a:ea typeface="HG丸ｺﾞｼｯｸM-PRO"/>
              </a:rPr>
              <a:t>: </a:t>
            </a:r>
            <a:r>
              <a:rPr lang="ja-JP" altLang="en-US" sz="1750">
                <a:latin typeface="HG丸ｺﾞｼｯｸM-PRO"/>
                <a:ea typeface="HG丸ｺﾞｼｯｸM-PRO"/>
              </a:rPr>
              <a:t>ダブルループを走破する</a:t>
            </a:r>
            <a:endParaRPr lang="en-US" altLang="ja-JP" sz="1750">
              <a:latin typeface="HG丸ｺﾞｼｯｸM-PRO"/>
              <a:ea typeface="HG丸ｺﾞｼｯｸM-PRO"/>
            </a:endParaRPr>
          </a:p>
          <a:p>
            <a:pPr marL="0" indent="0">
              <a:lnSpc>
                <a:spcPct val="80000"/>
              </a:lnSpc>
              <a:spcBef>
                <a:spcPts val="668"/>
              </a:spcBef>
            </a:pPr>
            <a:r>
              <a:rPr lang="ja-JP" altLang="en-US" sz="1750">
                <a:latin typeface="HG丸ｺﾞｼｯｸM-PRO"/>
                <a:ea typeface="HG丸ｺﾞｼｯｸM-PRO"/>
              </a:rPr>
              <a:t>&lt;定義&gt;</a:t>
            </a:r>
            <a:endParaRPr lang="ja-JP" altLang="en-US" sz="1750">
              <a:latin typeface="HG丸ｺﾞｼｯｸM-PRO" panose="020F0600000000000000" pitchFamily="50" charset="-128"/>
              <a:ea typeface="HG丸ｺﾞｼｯｸM-PRO" panose="020F0600000000000000" pitchFamily="50" charset="-128"/>
            </a:endParaRPr>
          </a:p>
          <a:p>
            <a:pPr marL="285750" indent="-285750">
              <a:lnSpc>
                <a:spcPct val="80000"/>
              </a:lnSpc>
              <a:spcBef>
                <a:spcPts val="668"/>
              </a:spcBef>
              <a:buFont typeface="Arial"/>
              <a:buChar char="•"/>
            </a:pPr>
            <a:r>
              <a:rPr lang="ja-JP" altLang="en-US" sz="1750">
                <a:latin typeface="HG丸ｺﾞｼｯｸM-PRO"/>
                <a:ea typeface="HG丸ｺﾞｼｯｸM-PRO"/>
              </a:rPr>
              <a:t>走行目標を達成するための走行を「ダブルループ攻略」と呼ぶ。</a:t>
            </a:r>
            <a:endParaRPr lang="ja-JP" altLang="en-US" sz="1750">
              <a:latin typeface="HG丸ｺﾞｼｯｸM-PRO" panose="020F0600000000000000" pitchFamily="50" charset="-128"/>
              <a:ea typeface="HG丸ｺﾞｼｯｸM-PRO" panose="020F0600000000000000" pitchFamily="50" charset="-128"/>
            </a:endParaRPr>
          </a:p>
          <a:p>
            <a:pPr marL="285750" indent="-285750">
              <a:lnSpc>
                <a:spcPct val="80000"/>
              </a:lnSpc>
              <a:spcBef>
                <a:spcPts val="668"/>
              </a:spcBef>
              <a:buFont typeface="Arial"/>
              <a:buChar char="•"/>
            </a:pPr>
            <a:r>
              <a:rPr lang="ja-JP" altLang="en-US" sz="1750">
                <a:latin typeface="HG丸ｺﾞｼｯｸM-PRO"/>
                <a:ea typeface="HG丸ｺﾞｼｯｸM-PRO"/>
              </a:rPr>
              <a:t>LAPゲート通過からデブリリムーバルの青色サークルまでをダブルループと呼ぶ。</a:t>
            </a:r>
            <a:endParaRPr lang="ja-JP" altLang="en-US" sz="1750">
              <a:latin typeface="HG丸ｺﾞｼｯｸM-PRO" panose="020F0600000000000000" pitchFamily="50" charset="-128"/>
              <a:ea typeface="HG丸ｺﾞｼｯｸM-PRO" panose="020F0600000000000000" pitchFamily="50" charset="-128"/>
            </a:endParaRPr>
          </a:p>
          <a:p>
            <a:pPr marL="0" indent="0">
              <a:lnSpc>
                <a:spcPct val="80000"/>
              </a:lnSpc>
              <a:spcBef>
                <a:spcPts val="668"/>
              </a:spcBef>
            </a:pPr>
            <a:r>
              <a:rPr lang="ja-JP" altLang="en-US" sz="1750">
                <a:latin typeface="HG丸ｺﾞｼｯｸM-PRO"/>
                <a:ea typeface="HG丸ｺﾞｼｯｸM-PRO"/>
              </a:rPr>
              <a:t>&lt;目標達成のためのコンセプト&gt;</a:t>
            </a:r>
            <a:endParaRPr lang="ja-JP" altLang="en-US" sz="1750">
              <a:latin typeface="HG丸ｺﾞｼｯｸM-PRO" panose="020F0600000000000000" pitchFamily="50" charset="-128"/>
              <a:ea typeface="HG丸ｺﾞｼｯｸM-PRO" panose="020F0600000000000000" pitchFamily="50" charset="-128"/>
            </a:endParaRPr>
          </a:p>
          <a:p>
            <a:pPr marL="285750" indent="-285750">
              <a:lnSpc>
                <a:spcPct val="80000"/>
              </a:lnSpc>
              <a:spcBef>
                <a:spcPts val="668"/>
              </a:spcBef>
              <a:buFont typeface="Arial"/>
              <a:buChar char="•"/>
            </a:pPr>
            <a:r>
              <a:rPr lang="ja-JP" altLang="en-US" sz="1750">
                <a:latin typeface="HG丸ｺﾞｼｯｸM-PRO"/>
                <a:ea typeface="HG丸ｺﾞｼｯｸM-PRO"/>
              </a:rPr>
              <a:t>目標のダブルループを安定して走破するために実装方法がある程度確立されている、ライントレース走行を主な走行方法として採用した。実装コストの削減と安定性の両立を行った。</a:t>
            </a:r>
            <a:endParaRPr lang="ja-JP" altLang="en-US" sz="1750">
              <a:latin typeface="HG丸ｺﾞｼｯｸM-PRO" panose="020F0600000000000000" pitchFamily="50" charset="-128"/>
              <a:ea typeface="HG丸ｺﾞｼｯｸM-PRO" panose="020F0600000000000000" pitchFamily="50" charset="-128"/>
            </a:endParaRPr>
          </a:p>
          <a:p>
            <a:pPr marL="285750" indent="-285750" eaLnBrk="1">
              <a:lnSpc>
                <a:spcPct val="80000"/>
              </a:lnSpc>
              <a:spcBef>
                <a:spcPts val="668"/>
              </a:spcBef>
              <a:buFont typeface="Arial"/>
              <a:buChar char="•"/>
            </a:pPr>
            <a:r>
              <a:rPr lang="ja-JP" altLang="en-US" sz="1750">
                <a:latin typeface="HG丸ｺﾞｼｯｸM-PRO"/>
                <a:ea typeface="HG丸ｺﾞｼｯｸM-PRO"/>
              </a:rPr>
              <a:t>青線を検知したらシーンの切り替えを開始する。カメラを使用することで正確に検知できるため、誤検知を回避することができた。</a:t>
            </a:r>
            <a:endParaRPr lang="ja-JP" altLang="en-US" sz="1750">
              <a:latin typeface="HG丸ｺﾞｼｯｸM-PRO" panose="020F0600000000000000" pitchFamily="50" charset="-128"/>
              <a:ea typeface="HG丸ｺﾞｼｯｸM-PRO" panose="020F0600000000000000" pitchFamily="50" charset="-128"/>
            </a:endParaRPr>
          </a:p>
          <a:p>
            <a:pPr marL="285750" indent="-285750">
              <a:lnSpc>
                <a:spcPct val="80000"/>
              </a:lnSpc>
              <a:spcBef>
                <a:spcPts val="668"/>
              </a:spcBef>
              <a:buFont typeface="Arial"/>
              <a:buChar char="•"/>
            </a:pPr>
            <a:r>
              <a:rPr lang="ja-JP" altLang="en-US" sz="1750">
                <a:latin typeface="HG丸ｺﾞｼｯｸM-PRO"/>
                <a:ea typeface="HG丸ｺﾞｼｯｸM-PRO"/>
              </a:rPr>
              <a:t>ダブルループ攻略中は走行体は低速走行と高速走行を切り替え、線がクロスする部分でのライントレース精度の向上を図った。</a:t>
            </a:r>
            <a:endParaRPr lang="ja-JP" altLang="en-US" sz="1750">
              <a:latin typeface="HG丸ｺﾞｼｯｸM-PRO" panose="020F0600000000000000" pitchFamily="50" charset="-128"/>
              <a:ea typeface="HG丸ｺﾞｼｯｸM-PRO" panose="020F0600000000000000" pitchFamily="50" charset="-128"/>
            </a:endParaRPr>
          </a:p>
          <a:p>
            <a:pPr marL="285750" indent="-285750">
              <a:lnSpc>
                <a:spcPct val="80000"/>
              </a:lnSpc>
              <a:spcBef>
                <a:spcPts val="668"/>
              </a:spcBef>
              <a:buFont typeface="Arial"/>
              <a:buChar char="•"/>
            </a:pPr>
            <a:endParaRPr lang="ja-JP" altLang="en-US" sz="1750">
              <a:latin typeface="HG丸ｺﾞｼｯｸM-PRO" panose="020F0600000000000000" pitchFamily="50" charset="-128"/>
              <a:ea typeface="HG丸ｺﾞｼｯｸM-PRO" panose="020F0600000000000000" pitchFamily="50" charset="-128"/>
            </a:endParaRPr>
          </a:p>
          <a:p>
            <a:pPr marL="0" indent="0">
              <a:lnSpc>
                <a:spcPct val="80000"/>
              </a:lnSpc>
              <a:spcBef>
                <a:spcPts val="668"/>
              </a:spcBef>
            </a:pPr>
            <a:endParaRPr lang="ja-JP" altLang="en-US" sz="1750">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ts val="668"/>
              </a:spcBef>
            </a:pPr>
            <a:endParaRPr lang="ja-JP" altLang="en-US" sz="1782">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2004">
              <a:latin typeface="HG丸ｺﾞｼｯｸM-PRO" panose="020F0600000000000000" pitchFamily="50" charset="-128"/>
              <a:ea typeface="HG丸ｺﾞｼｯｸM-PRO" panose="020F0600000000000000" pitchFamily="50" charset="-128"/>
            </a:endParaRPr>
          </a:p>
          <a:p>
            <a:pPr marL="0" indent="0" eaLnBrk="1" hangingPunct="1">
              <a:lnSpc>
                <a:spcPct val="80000"/>
              </a:lnSpc>
              <a:spcBef>
                <a:spcPct val="20000"/>
              </a:spcBef>
            </a:pPr>
            <a:endParaRPr lang="en-US" altLang="ja-JP" sz="2004">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622171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5FA8DAD-0DB8-17AA-05F4-0A7BF7DABA79}"/>
              </a:ext>
            </a:extLst>
          </p:cNvPr>
          <p:cNvGrpSpPr/>
          <p:nvPr/>
        </p:nvGrpSpPr>
        <p:grpSpPr>
          <a:xfrm>
            <a:off x="187727" y="34083"/>
            <a:ext cx="6929410" cy="549377"/>
            <a:chOff x="89767" y="88809"/>
            <a:chExt cx="6929410" cy="549377"/>
          </a:xfrm>
        </p:grpSpPr>
        <p:sp>
          <p:nvSpPr>
            <p:cNvPr id="7" name="四角形: 上の 2 つの角を丸める 6">
              <a:extLst>
                <a:ext uri="{FF2B5EF4-FFF2-40B4-BE49-F238E27FC236}">
                  <a16:creationId xmlns:a16="http://schemas.microsoft.com/office/drawing/2014/main" id="{5D3202E6-E2EE-2F46-2F4F-7736500E08E0}"/>
                </a:ext>
              </a:extLst>
            </p:cNvPr>
            <p:cNvSpPr/>
            <p:nvPr/>
          </p:nvSpPr>
          <p:spPr>
            <a:xfrm>
              <a:off x="3547689"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600" b="1"/>
                <a:t>振舞いモデル</a:t>
              </a:r>
              <a:endParaRPr kumimoji="1" lang="en-US" altLang="ja-JP" sz="1600" b="1"/>
            </a:p>
          </p:txBody>
        </p:sp>
        <p:sp>
          <p:nvSpPr>
            <p:cNvPr id="8" name="四角形: 上の 2 つの角を丸める 7">
              <a:extLst>
                <a:ext uri="{FF2B5EF4-FFF2-40B4-BE49-F238E27FC236}">
                  <a16:creationId xmlns:a16="http://schemas.microsoft.com/office/drawing/2014/main" id="{B61391EC-E6D1-E058-7DBF-9242CD8FB91A}"/>
                </a:ext>
              </a:extLst>
            </p:cNvPr>
            <p:cNvSpPr/>
            <p:nvPr/>
          </p:nvSpPr>
          <p:spPr>
            <a:xfrm>
              <a:off x="5283433"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p>
              <a:pPr algn="ctr"/>
              <a:r>
                <a:rPr lang="ja-JP" sz="1600" b="1">
                  <a:ea typeface="游ゴシック"/>
                </a:rPr>
                <a:t>工夫点</a:t>
              </a:r>
              <a:endParaRPr lang="ja-JP" sz="1600">
                <a:solidFill>
                  <a:srgbClr val="000000"/>
                </a:solidFill>
                <a:ea typeface="游ゴシック"/>
              </a:endParaRPr>
            </a:p>
          </p:txBody>
        </p:sp>
        <p:sp>
          <p:nvSpPr>
            <p:cNvPr id="6" name="四角形: 上の 2 つの角を丸める 5">
              <a:extLst>
                <a:ext uri="{FF2B5EF4-FFF2-40B4-BE49-F238E27FC236}">
                  <a16:creationId xmlns:a16="http://schemas.microsoft.com/office/drawing/2014/main" id="{0A1A5740-7A21-A24C-D242-2DDED531CDBC}"/>
                </a:ext>
              </a:extLst>
            </p:cNvPr>
            <p:cNvSpPr/>
            <p:nvPr/>
          </p:nvSpPr>
          <p:spPr>
            <a:xfrm>
              <a:off x="1811945"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600" b="1"/>
                <a:t>構造モデル</a:t>
              </a:r>
              <a:endParaRPr kumimoji="1" lang="en-US" altLang="ja-JP" sz="1600" b="1"/>
            </a:p>
          </p:txBody>
        </p:sp>
        <p:sp>
          <p:nvSpPr>
            <p:cNvPr id="5" name="四角形: 上の 2 つの角を丸める 4">
              <a:extLst>
                <a:ext uri="{FF2B5EF4-FFF2-40B4-BE49-F238E27FC236}">
                  <a16:creationId xmlns:a16="http://schemas.microsoft.com/office/drawing/2014/main" id="{6D1E4621-F2DD-ADE6-994F-1D4282EAF523}"/>
                </a:ext>
              </a:extLst>
            </p:cNvPr>
            <p:cNvSpPr/>
            <p:nvPr/>
          </p:nvSpPr>
          <p:spPr>
            <a:xfrm>
              <a:off x="89767" y="88900"/>
              <a:ext cx="1735744" cy="549286"/>
            </a:xfrm>
            <a:prstGeom prst="round2SameRect">
              <a:avLst/>
            </a:prstGeom>
            <a:solidFill>
              <a:srgbClr val="FF9100"/>
            </a:solid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b="1"/>
                <a:t>機能</a:t>
              </a:r>
              <a:r>
                <a:rPr kumimoji="1" lang="ja-JP" altLang="en-US" sz="1600" b="1"/>
                <a:t>モデル</a:t>
              </a:r>
              <a:endParaRPr kumimoji="1" lang="en-US" altLang="ja-JP" sz="1600" b="1"/>
            </a:p>
          </p:txBody>
        </p:sp>
      </p:grpSp>
      <p:pic>
        <p:nvPicPr>
          <p:cNvPr id="9" name="Picture 2">
            <a:extLst>
              <a:ext uri="{FF2B5EF4-FFF2-40B4-BE49-F238E27FC236}">
                <a16:creationId xmlns:a16="http://schemas.microsoft.com/office/drawing/2014/main" id="{0A2404BC-C435-2A1D-0DC0-FACB2EBD1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8392" y="-592259"/>
            <a:ext cx="2692057" cy="180809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C23C87BF-EBDA-0E36-44FF-66F4447217BA}"/>
              </a:ext>
            </a:extLst>
          </p:cNvPr>
          <p:cNvSpPr/>
          <p:nvPr/>
        </p:nvSpPr>
        <p:spPr>
          <a:xfrm>
            <a:off x="201518" y="631262"/>
            <a:ext cx="14612174" cy="9840093"/>
          </a:xfrm>
          <a:prstGeom prst="rect">
            <a:avLst/>
          </a:prstGeom>
          <a:solidFill>
            <a:schemeClr val="bg1"/>
          </a:solidFill>
          <a:ln w="571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5" name="テキスト ボックス 14">
            <a:extLst>
              <a:ext uri="{FF2B5EF4-FFF2-40B4-BE49-F238E27FC236}">
                <a16:creationId xmlns:a16="http://schemas.microsoft.com/office/drawing/2014/main" id="{7D66E465-3569-2030-48CE-3CFDED8675CA}"/>
              </a:ext>
            </a:extLst>
          </p:cNvPr>
          <p:cNvSpPr txBox="1"/>
          <p:nvPr/>
        </p:nvSpPr>
        <p:spPr>
          <a:xfrm>
            <a:off x="254328" y="766168"/>
            <a:ext cx="2844800" cy="375937"/>
          </a:xfrm>
          <a:prstGeom prst="rect">
            <a:avLst/>
          </a:prstGeom>
          <a:noFill/>
        </p:spPr>
        <p:txBody>
          <a:bodyPr wrap="square" rtlCol="0">
            <a:spAutoFit/>
          </a:bodyPr>
          <a:lstStyle/>
          <a:p>
            <a:r>
              <a:rPr kumimoji="1" lang="en-US" altLang="ja-JP" b="1">
                <a:latin typeface="+mn-ea"/>
                <a:ea typeface="+mn-ea"/>
              </a:rPr>
              <a:t>1.1 </a:t>
            </a:r>
            <a:r>
              <a:rPr kumimoji="1" lang="ja-JP" altLang="en-US" b="1">
                <a:latin typeface="+mn-ea"/>
                <a:ea typeface="+mn-ea"/>
              </a:rPr>
              <a:t>戦略</a:t>
            </a:r>
          </a:p>
        </p:txBody>
      </p:sp>
      <p:sp>
        <p:nvSpPr>
          <p:cNvPr id="3" name="テキスト ボックス 2">
            <a:extLst>
              <a:ext uri="{FF2B5EF4-FFF2-40B4-BE49-F238E27FC236}">
                <a16:creationId xmlns:a16="http://schemas.microsoft.com/office/drawing/2014/main" id="{2736E469-5D2D-D29B-F76C-8A01F1CCA20D}"/>
              </a:ext>
            </a:extLst>
          </p:cNvPr>
          <p:cNvSpPr txBox="1"/>
          <p:nvPr/>
        </p:nvSpPr>
        <p:spPr>
          <a:xfrm>
            <a:off x="366881" y="1148846"/>
            <a:ext cx="68813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1200">
                <a:solidFill>
                  <a:srgbClr val="000000"/>
                </a:solidFill>
                <a:latin typeface="游ゴシック"/>
                <a:ea typeface="游ゴシック"/>
                <a:cs typeface="Times New Roman"/>
              </a:rPr>
              <a:t>ダブルループ</a:t>
            </a:r>
            <a:r>
              <a:rPr lang="en-US" altLang="ja-JP" sz="1200">
                <a:solidFill>
                  <a:srgbClr val="000000"/>
                </a:solidFill>
                <a:latin typeface="游ゴシック"/>
                <a:ea typeface="游ゴシック"/>
                <a:cs typeface="Times New Roman"/>
              </a:rPr>
              <a:t>NEO(</a:t>
            </a:r>
            <a:r>
              <a:rPr lang="ja-JP" sz="1200">
                <a:solidFill>
                  <a:srgbClr val="000000"/>
                </a:solidFill>
                <a:latin typeface="游ゴシック"/>
                <a:ea typeface="游ゴシック"/>
                <a:cs typeface="Times New Roman"/>
              </a:rPr>
              <a:t>以下ダブルループと記載する</a:t>
            </a:r>
            <a:r>
              <a:rPr lang="en-US" altLang="ja-JP" sz="1200">
                <a:solidFill>
                  <a:srgbClr val="000000"/>
                </a:solidFill>
                <a:latin typeface="游ゴシック"/>
                <a:ea typeface="游ゴシック"/>
                <a:cs typeface="Times New Roman"/>
              </a:rPr>
              <a:t>)</a:t>
            </a:r>
            <a:r>
              <a:rPr lang="ja-JP" sz="1200">
                <a:solidFill>
                  <a:srgbClr val="000000"/>
                </a:solidFill>
                <a:latin typeface="游ゴシック"/>
                <a:ea typeface="游ゴシック"/>
                <a:cs typeface="Times New Roman"/>
              </a:rPr>
              <a:t>を攻略するために、コースの形状と走行方法に基づいて走行区間を9つのシーンに分割した。9つのシーンの経路と概要を図1.1、表1.1に示す。各シーンの終了条件にはダブルループに存在する青色マーカーの検出を用いる。</a:t>
            </a:r>
            <a:endParaRPr lang="ja-JP" sz="1200">
              <a:cs typeface="Times New Roman"/>
            </a:endParaRPr>
          </a:p>
        </p:txBody>
      </p:sp>
      <p:sp>
        <p:nvSpPr>
          <p:cNvPr id="12" name="テキスト ボックス 11">
            <a:extLst>
              <a:ext uri="{FF2B5EF4-FFF2-40B4-BE49-F238E27FC236}">
                <a16:creationId xmlns:a16="http://schemas.microsoft.com/office/drawing/2014/main" id="{9C90F2E3-EBF0-505F-1009-592D34858D97}"/>
              </a:ext>
            </a:extLst>
          </p:cNvPr>
          <p:cNvSpPr txBox="1"/>
          <p:nvPr/>
        </p:nvSpPr>
        <p:spPr>
          <a:xfrm>
            <a:off x="259158" y="5177650"/>
            <a:ext cx="3428401" cy="369332"/>
          </a:xfrm>
          <a:prstGeom prst="rect">
            <a:avLst/>
          </a:prstGeom>
          <a:noFill/>
        </p:spPr>
        <p:txBody>
          <a:bodyPr wrap="square" lIns="91440" tIns="45720" rIns="91440" bIns="45720" rtlCol="0" anchor="t">
            <a:spAutoFit/>
          </a:bodyPr>
          <a:lstStyle/>
          <a:p>
            <a:r>
              <a:rPr lang="en-US" altLang="ja-JP" sz="1800" b="1">
                <a:latin typeface="游ゴシック"/>
                <a:ea typeface="游ゴシック"/>
              </a:rPr>
              <a:t>1.2 </a:t>
            </a:r>
            <a:r>
              <a:rPr lang="en-US" sz="1800" b="1" err="1">
                <a:latin typeface="游ゴシック"/>
                <a:ea typeface="游ゴシック"/>
                <a:cs typeface="Times New Roman"/>
              </a:rPr>
              <a:t>要求分析とリスク分析</a:t>
            </a:r>
            <a:endParaRPr lang="ja-JP" altLang="en-US" sz="1800" b="1">
              <a:latin typeface="游ゴシック"/>
              <a:ea typeface="游ゴシック"/>
            </a:endParaRPr>
          </a:p>
        </p:txBody>
      </p:sp>
      <p:sp>
        <p:nvSpPr>
          <p:cNvPr id="13" name="テキスト ボックス 12">
            <a:extLst>
              <a:ext uri="{FF2B5EF4-FFF2-40B4-BE49-F238E27FC236}">
                <a16:creationId xmlns:a16="http://schemas.microsoft.com/office/drawing/2014/main" id="{9B65BB4C-31CB-CA9E-B29E-FB28B5597198}"/>
              </a:ext>
            </a:extLst>
          </p:cNvPr>
          <p:cNvSpPr txBox="1"/>
          <p:nvPr/>
        </p:nvSpPr>
        <p:spPr>
          <a:xfrm>
            <a:off x="353101" y="5546446"/>
            <a:ext cx="661510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1200">
                <a:latin typeface="游ゴシック"/>
                <a:ea typeface="游ゴシック"/>
              </a:rPr>
              <a:t>基本戦略に必要な機能とリスクを分析しユースケース図（図</a:t>
            </a:r>
            <a:r>
              <a:rPr lang="en-US" altLang="ja-JP" sz="1200">
                <a:latin typeface="游ゴシック"/>
                <a:ea typeface="ＭＳ Ｐゴシック"/>
              </a:rPr>
              <a:t>1.2</a:t>
            </a:r>
            <a:r>
              <a:rPr lang="ja-JP" altLang="en-US" sz="1200">
                <a:latin typeface="游ゴシック"/>
                <a:ea typeface="游ゴシック"/>
              </a:rPr>
              <a:t>）とユースケース記述（表</a:t>
            </a:r>
            <a:r>
              <a:rPr lang="en-US" altLang="ja-JP" sz="1200">
                <a:latin typeface="游ゴシック"/>
                <a:ea typeface="ＭＳ Ｐゴシック"/>
              </a:rPr>
              <a:t>1.2</a:t>
            </a:r>
            <a:r>
              <a:rPr lang="ja-JP" altLang="en-US" sz="1200">
                <a:latin typeface="游ゴシック"/>
                <a:ea typeface="游ゴシック"/>
              </a:rPr>
              <a:t>）に示した。ループの攻略にはライントレース走行、エッジの切り替え、切り替え契機の検出のための色の検出が必要である。これらを脅かすミスアクターとしてカラーセンサーでライントレースをする場合、カラーセンサーが読み取れる範囲が狭いこと、環境光に差異が生じることを挙げ、それらに対する緩和策を施した。</a:t>
            </a:r>
            <a:br>
              <a:rPr lang="en-US" altLang="ja-JP" sz="1200">
                <a:latin typeface="游ゴシック"/>
                <a:ea typeface="游ゴシック"/>
              </a:rPr>
            </a:br>
            <a:br>
              <a:rPr lang="en-US" altLang="ja-JP" sz="1200">
                <a:latin typeface="游ゴシック"/>
                <a:ea typeface="游ゴシック"/>
              </a:rPr>
            </a:br>
            <a:r>
              <a:rPr lang="ja-JP" altLang="en-US" sz="1200">
                <a:latin typeface="游ゴシック"/>
                <a:ea typeface="游ゴシック"/>
              </a:rPr>
              <a:t>なお、エッジ切り替え準備のための低速走行を「遅ライントレース」、それ以外の走行を「速ライントレース」と呼称する。</a:t>
            </a:r>
          </a:p>
        </p:txBody>
      </p:sp>
      <p:sp>
        <p:nvSpPr>
          <p:cNvPr id="17" name="テキスト ボックス 16">
            <a:extLst>
              <a:ext uri="{FF2B5EF4-FFF2-40B4-BE49-F238E27FC236}">
                <a16:creationId xmlns:a16="http://schemas.microsoft.com/office/drawing/2014/main" id="{3B94B562-3409-2C6C-97DF-966D361D4636}"/>
              </a:ext>
            </a:extLst>
          </p:cNvPr>
          <p:cNvSpPr txBox="1"/>
          <p:nvPr/>
        </p:nvSpPr>
        <p:spPr>
          <a:xfrm>
            <a:off x="10728419" y="778221"/>
            <a:ext cx="3428401" cy="369332"/>
          </a:xfrm>
          <a:prstGeom prst="rect">
            <a:avLst/>
          </a:prstGeom>
          <a:noFill/>
        </p:spPr>
        <p:txBody>
          <a:bodyPr wrap="square" lIns="91440" tIns="45720" rIns="91440" bIns="45720" rtlCol="0" anchor="t">
            <a:spAutoFit/>
          </a:bodyPr>
          <a:lstStyle/>
          <a:p>
            <a:r>
              <a:rPr lang="en-US" altLang="ja-JP" sz="1800" b="1">
                <a:latin typeface="游ゴシック"/>
                <a:ea typeface="游ゴシック"/>
              </a:rPr>
              <a:t>1.3 </a:t>
            </a:r>
            <a:r>
              <a:rPr lang="en-US" altLang="ja-JP" sz="1800" b="1" err="1">
                <a:solidFill>
                  <a:srgbClr val="000000"/>
                </a:solidFill>
                <a:latin typeface="游ゴシック"/>
                <a:ea typeface="游ゴシック"/>
                <a:cs typeface="Times New Roman"/>
              </a:rPr>
              <a:t>処理フロ</a:t>
            </a:r>
            <a:r>
              <a:rPr lang="en-US" altLang="ja-JP" sz="1800" b="1">
                <a:solidFill>
                  <a:srgbClr val="000000"/>
                </a:solidFill>
                <a:latin typeface="游ゴシック"/>
                <a:ea typeface="游ゴシック"/>
                <a:cs typeface="Times New Roman"/>
              </a:rPr>
              <a:t>ー</a:t>
            </a:r>
            <a:endParaRPr lang="ja-JP" altLang="en-US" sz="1800" b="1">
              <a:solidFill>
                <a:srgbClr val="000000"/>
              </a:solidFill>
              <a:latin typeface="游ゴシック"/>
              <a:ea typeface="游ゴシック"/>
              <a:cs typeface="Times New Roman"/>
            </a:endParaRPr>
          </a:p>
        </p:txBody>
      </p:sp>
      <p:sp>
        <p:nvSpPr>
          <p:cNvPr id="18" name="テキスト ボックス 17">
            <a:extLst>
              <a:ext uri="{FF2B5EF4-FFF2-40B4-BE49-F238E27FC236}">
                <a16:creationId xmlns:a16="http://schemas.microsoft.com/office/drawing/2014/main" id="{B1B18E8D-1D33-D32A-375F-1B69CAFCAD1F}"/>
              </a:ext>
            </a:extLst>
          </p:cNvPr>
          <p:cNvSpPr txBox="1"/>
          <p:nvPr/>
        </p:nvSpPr>
        <p:spPr>
          <a:xfrm>
            <a:off x="10807929" y="1143246"/>
            <a:ext cx="393362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1400">
                <a:solidFill>
                  <a:srgbClr val="000000"/>
                </a:solidFill>
                <a:latin typeface="游ゴシック"/>
                <a:ea typeface="游ゴシック"/>
              </a:rPr>
              <a:t>表1.2の基本フローについてアクティビティ図で示した。</a:t>
            </a:r>
            <a:endParaRPr lang="ja-JP" sz="1400">
              <a:latin typeface="游ゴシック"/>
              <a:ea typeface="游ゴシック"/>
            </a:endParaRPr>
          </a:p>
          <a:p>
            <a:pPr algn="l"/>
            <a:endParaRPr lang="ja-JP" altLang="en-US" sz="1400">
              <a:latin typeface="游ゴシック"/>
              <a:ea typeface="游ゴシック"/>
              <a:cs typeface="Times New Roman"/>
            </a:endParaRPr>
          </a:p>
        </p:txBody>
      </p:sp>
      <p:graphicFrame>
        <p:nvGraphicFramePr>
          <p:cNvPr id="21" name="表 20">
            <a:extLst>
              <a:ext uri="{FF2B5EF4-FFF2-40B4-BE49-F238E27FC236}">
                <a16:creationId xmlns:a16="http://schemas.microsoft.com/office/drawing/2014/main" id="{5FF1AE84-1077-0590-5606-91E59D411E6C}"/>
              </a:ext>
            </a:extLst>
          </p:cNvPr>
          <p:cNvGraphicFramePr>
            <a:graphicFrameLocks noGrp="1"/>
          </p:cNvGraphicFramePr>
          <p:nvPr>
            <p:extLst>
              <p:ext uri="{D42A27DB-BD31-4B8C-83A1-F6EECF244321}">
                <p14:modId xmlns:p14="http://schemas.microsoft.com/office/powerpoint/2010/main" val="477930926"/>
              </p:ext>
            </p:extLst>
          </p:nvPr>
        </p:nvGraphicFramePr>
        <p:xfrm>
          <a:off x="2980145" y="1942147"/>
          <a:ext cx="4097803" cy="2770120"/>
        </p:xfrm>
        <a:graphic>
          <a:graphicData uri="http://schemas.openxmlformats.org/drawingml/2006/table">
            <a:tbl>
              <a:tblPr firstRow="1" bandRow="1">
                <a:tableStyleId>{0E3FDE45-AF77-4B5C-9715-49D594BDF05E}</a:tableStyleId>
              </a:tblPr>
              <a:tblGrid>
                <a:gridCol w="592531">
                  <a:extLst>
                    <a:ext uri="{9D8B030D-6E8A-4147-A177-3AD203B41FA5}">
                      <a16:colId xmlns:a16="http://schemas.microsoft.com/office/drawing/2014/main" val="3289587308"/>
                    </a:ext>
                  </a:extLst>
                </a:gridCol>
                <a:gridCol w="1343448">
                  <a:extLst>
                    <a:ext uri="{9D8B030D-6E8A-4147-A177-3AD203B41FA5}">
                      <a16:colId xmlns:a16="http://schemas.microsoft.com/office/drawing/2014/main" val="374069471"/>
                    </a:ext>
                  </a:extLst>
                </a:gridCol>
                <a:gridCol w="1137374">
                  <a:extLst>
                    <a:ext uri="{9D8B030D-6E8A-4147-A177-3AD203B41FA5}">
                      <a16:colId xmlns:a16="http://schemas.microsoft.com/office/drawing/2014/main" val="2914193504"/>
                    </a:ext>
                  </a:extLst>
                </a:gridCol>
                <a:gridCol w="1024450">
                  <a:extLst>
                    <a:ext uri="{9D8B030D-6E8A-4147-A177-3AD203B41FA5}">
                      <a16:colId xmlns:a16="http://schemas.microsoft.com/office/drawing/2014/main" val="789565950"/>
                    </a:ext>
                  </a:extLst>
                </a:gridCol>
              </a:tblGrid>
              <a:tr h="215573">
                <a:tc>
                  <a:txBody>
                    <a:bodyPr/>
                    <a:lstStyle/>
                    <a:p>
                      <a:pPr algn="ctr"/>
                      <a:r>
                        <a:rPr kumimoji="1" lang="ja-JP" altLang="en-US" sz="800">
                          <a:solidFill>
                            <a:schemeClr val="bg1"/>
                          </a:solidFill>
                        </a:rPr>
                        <a:t>シーン</a:t>
                      </a:r>
                      <a:r>
                        <a:rPr kumimoji="1" lang="en-US" altLang="ja-JP" sz="800">
                          <a:solidFill>
                            <a:schemeClr val="bg1"/>
                          </a:solidFill>
                        </a:rPr>
                        <a:t>No.</a:t>
                      </a:r>
                      <a:endParaRPr kumimoji="1" lang="ja-JP" altLang="en-US" sz="800">
                        <a:solidFill>
                          <a:schemeClr val="bg1"/>
                        </a:solidFill>
                      </a:endParaRPr>
                    </a:p>
                  </a:txBody>
                  <a:tcPr marL="55552" marR="55552" marT="27776" marB="27776" anchor="ctr">
                    <a:solidFill>
                      <a:srgbClr val="FFA126"/>
                    </a:solidFill>
                  </a:tcPr>
                </a:tc>
                <a:tc>
                  <a:txBody>
                    <a:bodyPr/>
                    <a:lstStyle/>
                    <a:p>
                      <a:pPr algn="ctr"/>
                      <a:r>
                        <a:rPr kumimoji="1" lang="ja-JP" altLang="en-US" sz="800">
                          <a:solidFill>
                            <a:schemeClr val="bg1"/>
                          </a:solidFill>
                        </a:rPr>
                        <a:t>シーン名称</a:t>
                      </a:r>
                    </a:p>
                  </a:txBody>
                  <a:tcPr marL="55552" marR="55552" marT="27776" marB="27776" anchor="ctr">
                    <a:solidFill>
                      <a:srgbClr val="FFA126"/>
                    </a:solidFill>
                  </a:tcPr>
                </a:tc>
                <a:tc>
                  <a:txBody>
                    <a:bodyPr/>
                    <a:lstStyle/>
                    <a:p>
                      <a:pPr algn="ctr"/>
                      <a:r>
                        <a:rPr kumimoji="1" lang="ja-JP" altLang="en-US" sz="800">
                          <a:solidFill>
                            <a:schemeClr val="bg1"/>
                          </a:solidFill>
                        </a:rPr>
                        <a:t>走行方法</a:t>
                      </a:r>
                    </a:p>
                  </a:txBody>
                  <a:tcPr marL="55552" marR="55552" marT="27776" marB="27776" anchor="ctr">
                    <a:solidFill>
                      <a:srgbClr val="FFA126"/>
                    </a:solidFill>
                  </a:tcPr>
                </a:tc>
                <a:tc>
                  <a:txBody>
                    <a:bodyPr/>
                    <a:lstStyle/>
                    <a:p>
                      <a:pPr algn="ctr"/>
                      <a:r>
                        <a:rPr kumimoji="1" lang="ja-JP" altLang="en-US" sz="800">
                          <a:solidFill>
                            <a:schemeClr val="bg1"/>
                          </a:solidFill>
                        </a:rPr>
                        <a:t>終了条件</a:t>
                      </a:r>
                    </a:p>
                  </a:txBody>
                  <a:tcPr marL="55552" marR="55552" marT="27776" marB="27776" anchor="ctr">
                    <a:solidFill>
                      <a:srgbClr val="FFA126"/>
                    </a:solidFill>
                  </a:tcPr>
                </a:tc>
                <a:extLst>
                  <a:ext uri="{0D108BD9-81ED-4DB2-BD59-A6C34878D82A}">
                    <a16:rowId xmlns:a16="http://schemas.microsoft.com/office/drawing/2014/main" val="3618091601"/>
                  </a:ext>
                </a:extLst>
              </a:tr>
              <a:tr h="269467">
                <a:tc>
                  <a:txBody>
                    <a:bodyPr/>
                    <a:lstStyle/>
                    <a:p>
                      <a:pPr algn="ctr"/>
                      <a:r>
                        <a:rPr kumimoji="1" lang="ja-JP" altLang="en-US" sz="800"/>
                        <a:t>①</a:t>
                      </a:r>
                    </a:p>
                  </a:txBody>
                  <a:tcPr marL="55552" marR="55552" marT="27776" marB="27776" anchor="ctr"/>
                </a:tc>
                <a:tc>
                  <a:txBody>
                    <a:bodyPr/>
                    <a:lstStyle/>
                    <a:p>
                      <a:pPr algn="ctr"/>
                      <a:r>
                        <a:rPr kumimoji="1" lang="ja-JP" altLang="en-US" sz="800"/>
                        <a:t>ループスタート</a:t>
                      </a:r>
                    </a:p>
                  </a:txBody>
                  <a:tcPr marL="55552" marR="55552" marT="27776" marB="27776" anchor="ctr"/>
                </a:tc>
                <a:tc>
                  <a:txBody>
                    <a:bodyPr/>
                    <a:lstStyle/>
                    <a:p>
                      <a:pPr algn="ctr"/>
                      <a:r>
                        <a:rPr kumimoji="1" lang="ja-JP" altLang="en-US" sz="800"/>
                        <a:t>ダブルループ進入準備</a:t>
                      </a:r>
                    </a:p>
                  </a:txBody>
                  <a:tcPr marL="55552" marR="55552" marT="27776" marB="2777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a:t>青線を検知</a:t>
                      </a:r>
                    </a:p>
                  </a:txBody>
                  <a:tcPr marL="55552" marR="55552" marT="27776" marB="27776" anchor="ctr"/>
                </a:tc>
                <a:extLst>
                  <a:ext uri="{0D108BD9-81ED-4DB2-BD59-A6C34878D82A}">
                    <a16:rowId xmlns:a16="http://schemas.microsoft.com/office/drawing/2014/main" val="576363876"/>
                  </a:ext>
                </a:extLst>
              </a:tr>
              <a:tr h="301803">
                <a:tc>
                  <a:txBody>
                    <a:bodyPr/>
                    <a:lstStyle/>
                    <a:p>
                      <a:pPr algn="ctr"/>
                      <a:r>
                        <a:rPr kumimoji="1" lang="ja-JP" altLang="en-US" sz="800"/>
                        <a:t>②</a:t>
                      </a:r>
                    </a:p>
                  </a:txBody>
                  <a:tcPr marL="55552" marR="55552" marT="27776" marB="27776" anchor="ctr"/>
                </a:tc>
                <a:tc>
                  <a:txBody>
                    <a:bodyPr/>
                    <a:lstStyle/>
                    <a:p>
                      <a:pPr algn="ctr"/>
                      <a:r>
                        <a:rPr kumimoji="1" lang="ja-JP" altLang="en-US" sz="800"/>
                        <a:t>真円入口エッジ切り替え準備</a:t>
                      </a:r>
                    </a:p>
                  </a:txBody>
                  <a:tcPr marL="55552" marR="55552" marT="27776" marB="27776" anchor="ctr"/>
                </a:tc>
                <a:tc>
                  <a:txBody>
                    <a:bodyPr/>
                    <a:lstStyle/>
                    <a:p>
                      <a:pPr algn="ctr"/>
                      <a:r>
                        <a:rPr kumimoji="1" lang="ja-JP" altLang="en-US" sz="800"/>
                        <a:t>左から右エッジ切り替え準備</a:t>
                      </a:r>
                    </a:p>
                  </a:txBody>
                  <a:tcPr marL="55552" marR="55552" marT="27776" marB="27776" anchor="ctr"/>
                </a:tc>
                <a:tc>
                  <a:txBody>
                    <a:bodyPr/>
                    <a:lstStyle/>
                    <a:p>
                      <a:pPr algn="ctr"/>
                      <a:r>
                        <a:rPr kumimoji="1" lang="ja-JP" altLang="en-US" sz="800"/>
                        <a:t>青線を未検知</a:t>
                      </a:r>
                    </a:p>
                  </a:txBody>
                  <a:tcPr marL="55552" marR="55552" marT="27776" marB="27776" anchor="ctr"/>
                </a:tc>
                <a:extLst>
                  <a:ext uri="{0D108BD9-81ED-4DB2-BD59-A6C34878D82A}">
                    <a16:rowId xmlns:a16="http://schemas.microsoft.com/office/drawing/2014/main" val="2838958736"/>
                  </a:ext>
                </a:extLst>
              </a:tr>
              <a:tr h="269467">
                <a:tc>
                  <a:txBody>
                    <a:bodyPr/>
                    <a:lstStyle/>
                    <a:p>
                      <a:pPr algn="ctr"/>
                      <a:r>
                        <a:rPr kumimoji="1" lang="ja-JP" altLang="en-US" sz="800"/>
                        <a:t>③</a:t>
                      </a:r>
                    </a:p>
                  </a:txBody>
                  <a:tcPr marL="55552" marR="55552" marT="27776" marB="27776" anchor="ctr"/>
                </a:tc>
                <a:tc>
                  <a:txBody>
                    <a:bodyPr/>
                    <a:lstStyle/>
                    <a:p>
                      <a:pPr algn="ctr"/>
                      <a:r>
                        <a:rPr kumimoji="1" lang="ja-JP" altLang="en-US" sz="800"/>
                        <a:t>真円走行１</a:t>
                      </a:r>
                    </a:p>
                  </a:txBody>
                  <a:tcPr marL="55552" marR="55552" marT="27776" marB="27776" anchor="ctr"/>
                </a:tc>
                <a:tc>
                  <a:txBody>
                    <a:bodyPr/>
                    <a:lstStyle/>
                    <a:p>
                      <a:pPr algn="ctr"/>
                      <a:r>
                        <a:rPr kumimoji="1" lang="ja-JP" altLang="en-US" sz="800"/>
                        <a:t>右エッジ走行</a:t>
                      </a:r>
                    </a:p>
                  </a:txBody>
                  <a:tcPr marL="55552" marR="55552" marT="27776" marB="27776" anchor="ctr"/>
                </a:tc>
                <a:tc>
                  <a:txBody>
                    <a:bodyPr/>
                    <a:lstStyle/>
                    <a:p>
                      <a:pPr algn="ctr"/>
                      <a:r>
                        <a:rPr kumimoji="1" lang="ja-JP" altLang="en-US" sz="800"/>
                        <a:t>青線を検知</a:t>
                      </a:r>
                    </a:p>
                  </a:txBody>
                  <a:tcPr marL="55552" marR="55552" marT="27776" marB="27776" anchor="ctr"/>
                </a:tc>
                <a:extLst>
                  <a:ext uri="{0D108BD9-81ED-4DB2-BD59-A6C34878D82A}">
                    <a16:rowId xmlns:a16="http://schemas.microsoft.com/office/drawing/2014/main" val="341893657"/>
                  </a:ext>
                </a:extLst>
              </a:tr>
              <a:tr h="301803">
                <a:tc>
                  <a:txBody>
                    <a:bodyPr/>
                    <a:lstStyle/>
                    <a:p>
                      <a:pPr algn="ctr"/>
                      <a:r>
                        <a:rPr kumimoji="1" lang="ja-JP" altLang="en-US" sz="800"/>
                        <a:t>④</a:t>
                      </a:r>
                    </a:p>
                  </a:txBody>
                  <a:tcPr marL="55552" marR="55552" marT="27776" marB="27776" anchor="ctr"/>
                </a:tc>
                <a:tc>
                  <a:txBody>
                    <a:bodyPr/>
                    <a:lstStyle/>
                    <a:p>
                      <a:pPr algn="ctr"/>
                      <a:r>
                        <a:rPr kumimoji="1" lang="ja-JP" altLang="en-US" sz="800"/>
                        <a:t>楕円入口エッジ切り替え準備</a:t>
                      </a:r>
                    </a:p>
                  </a:txBody>
                  <a:tcPr marL="55552" marR="55552" marT="27776" marB="27776" anchor="ctr"/>
                </a:tc>
                <a:tc>
                  <a:txBody>
                    <a:bodyPr/>
                    <a:lstStyle/>
                    <a:p>
                      <a:pPr algn="ctr"/>
                      <a:r>
                        <a:rPr kumimoji="1" lang="ja-JP" altLang="en-US" sz="800"/>
                        <a:t>右から左エッジ切り替え準備</a:t>
                      </a:r>
                    </a:p>
                  </a:txBody>
                  <a:tcPr marL="55552" marR="55552" marT="27776" marB="27776" anchor="ctr"/>
                </a:tc>
                <a:tc>
                  <a:txBody>
                    <a:bodyPr/>
                    <a:lstStyle/>
                    <a:p>
                      <a:pPr algn="ctr"/>
                      <a:r>
                        <a:rPr kumimoji="1" lang="ja-JP" altLang="en-US" sz="800"/>
                        <a:t>青線を未検知</a:t>
                      </a:r>
                    </a:p>
                  </a:txBody>
                  <a:tcPr marL="55552" marR="55552" marT="27776" marB="27776" anchor="ctr"/>
                </a:tc>
                <a:extLst>
                  <a:ext uri="{0D108BD9-81ED-4DB2-BD59-A6C34878D82A}">
                    <a16:rowId xmlns:a16="http://schemas.microsoft.com/office/drawing/2014/main" val="1183168911"/>
                  </a:ext>
                </a:extLst>
              </a:tr>
              <a:tr h="269467">
                <a:tc>
                  <a:txBody>
                    <a:bodyPr/>
                    <a:lstStyle/>
                    <a:p>
                      <a:pPr algn="ctr"/>
                      <a:r>
                        <a:rPr kumimoji="1" lang="ja-JP" altLang="en-US" sz="800"/>
                        <a:t>⑤</a:t>
                      </a:r>
                    </a:p>
                  </a:txBody>
                  <a:tcPr marL="55552" marR="55552" marT="27776" marB="27776" anchor="ctr"/>
                </a:tc>
                <a:tc>
                  <a:txBody>
                    <a:bodyPr/>
                    <a:lstStyle/>
                    <a:p>
                      <a:pPr algn="ctr"/>
                      <a:r>
                        <a:rPr kumimoji="1" lang="ja-JP" altLang="en-US" sz="800"/>
                        <a:t>楕円走行</a:t>
                      </a:r>
                    </a:p>
                  </a:txBody>
                  <a:tcPr marL="55552" marR="55552" marT="27776" marB="27776" anchor="ctr"/>
                </a:tc>
                <a:tc>
                  <a:txBody>
                    <a:bodyPr/>
                    <a:lstStyle/>
                    <a:p>
                      <a:pPr algn="ctr"/>
                      <a:r>
                        <a:rPr kumimoji="1" lang="ja-JP" altLang="en-US" sz="800"/>
                        <a:t>左エッジ走行</a:t>
                      </a:r>
                    </a:p>
                  </a:txBody>
                  <a:tcPr marL="55552" marR="55552" marT="27776" marB="27776" anchor="ctr"/>
                </a:tc>
                <a:tc>
                  <a:txBody>
                    <a:bodyPr/>
                    <a:lstStyle/>
                    <a:p>
                      <a:pPr algn="ctr"/>
                      <a:r>
                        <a:rPr kumimoji="1" lang="ja-JP" altLang="en-US" sz="800"/>
                        <a:t>青線を検知</a:t>
                      </a:r>
                    </a:p>
                  </a:txBody>
                  <a:tcPr marL="55552" marR="55552" marT="27776" marB="27776" anchor="ctr"/>
                </a:tc>
                <a:extLst>
                  <a:ext uri="{0D108BD9-81ED-4DB2-BD59-A6C34878D82A}">
                    <a16:rowId xmlns:a16="http://schemas.microsoft.com/office/drawing/2014/main" val="36175732"/>
                  </a:ext>
                </a:extLst>
              </a:tr>
              <a:tr h="301803">
                <a:tc>
                  <a:txBody>
                    <a:bodyPr/>
                    <a:lstStyle/>
                    <a:p>
                      <a:pPr algn="ctr"/>
                      <a:r>
                        <a:rPr kumimoji="1" lang="ja-JP" altLang="en-US" sz="800"/>
                        <a:t>⑥</a:t>
                      </a:r>
                    </a:p>
                  </a:txBody>
                  <a:tcPr marL="55552" marR="55552" marT="27776" marB="27776" anchor="ctr"/>
                </a:tc>
                <a:tc>
                  <a:txBody>
                    <a:bodyPr/>
                    <a:lstStyle/>
                    <a:p>
                      <a:pPr algn="ctr"/>
                      <a:r>
                        <a:rPr kumimoji="1" lang="ja-JP" altLang="en-US" sz="800"/>
                        <a:t>楕円出口エッジ切り替え準備</a:t>
                      </a:r>
                    </a:p>
                  </a:txBody>
                  <a:tcPr marL="55552" marR="55552" marT="27776" marB="27776" anchor="ctr"/>
                </a:tc>
                <a:tc>
                  <a:txBody>
                    <a:bodyPr/>
                    <a:lstStyle/>
                    <a:p>
                      <a:pPr algn="ctr"/>
                      <a:r>
                        <a:rPr kumimoji="1" lang="ja-JP" altLang="en-US" sz="800"/>
                        <a:t>左から右エッジ切り替え準備</a:t>
                      </a:r>
                    </a:p>
                  </a:txBody>
                  <a:tcPr marL="55552" marR="55552" marT="27776" marB="27776" anchor="ctr"/>
                </a:tc>
                <a:tc>
                  <a:txBody>
                    <a:bodyPr/>
                    <a:lstStyle/>
                    <a:p>
                      <a:pPr algn="ctr"/>
                      <a:r>
                        <a:rPr kumimoji="1" lang="ja-JP" altLang="en-US" sz="800"/>
                        <a:t>青線を未検知</a:t>
                      </a:r>
                    </a:p>
                  </a:txBody>
                  <a:tcPr marL="55552" marR="55552" marT="27776" marB="27776" anchor="ctr"/>
                </a:tc>
                <a:extLst>
                  <a:ext uri="{0D108BD9-81ED-4DB2-BD59-A6C34878D82A}">
                    <a16:rowId xmlns:a16="http://schemas.microsoft.com/office/drawing/2014/main" val="2118795107"/>
                  </a:ext>
                </a:extLst>
              </a:tr>
              <a:tr h="269467">
                <a:tc>
                  <a:txBody>
                    <a:bodyPr/>
                    <a:lstStyle/>
                    <a:p>
                      <a:pPr algn="ctr"/>
                      <a:r>
                        <a:rPr kumimoji="1" lang="ja-JP" altLang="en-US" sz="800"/>
                        <a:t>⑦</a:t>
                      </a:r>
                    </a:p>
                  </a:txBody>
                  <a:tcPr marL="55552" marR="55552" marT="27776" marB="27776"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a:t>真円走行２</a:t>
                      </a:r>
                    </a:p>
                  </a:txBody>
                  <a:tcPr marL="55552" marR="55552" marT="27776" marB="27776" anchor="ctr"/>
                </a:tc>
                <a:tc>
                  <a:txBody>
                    <a:bodyPr/>
                    <a:lstStyle/>
                    <a:p>
                      <a:pPr algn="ctr"/>
                      <a:r>
                        <a:rPr kumimoji="1" lang="ja-JP" altLang="en-US" sz="800"/>
                        <a:t>右エッジ走行</a:t>
                      </a:r>
                    </a:p>
                  </a:txBody>
                  <a:tcPr marL="55552" marR="55552" marT="27776" marB="27776" anchor="ctr"/>
                </a:tc>
                <a:tc>
                  <a:txBody>
                    <a:bodyPr/>
                    <a:lstStyle/>
                    <a:p>
                      <a:pPr algn="ctr"/>
                      <a:r>
                        <a:rPr kumimoji="1" lang="ja-JP" altLang="en-US" sz="800"/>
                        <a:t>青線を検知</a:t>
                      </a:r>
                    </a:p>
                  </a:txBody>
                  <a:tcPr marL="55552" marR="55552" marT="27776" marB="27776" anchor="ctr"/>
                </a:tc>
                <a:extLst>
                  <a:ext uri="{0D108BD9-81ED-4DB2-BD59-A6C34878D82A}">
                    <a16:rowId xmlns:a16="http://schemas.microsoft.com/office/drawing/2014/main" val="369225720"/>
                  </a:ext>
                </a:extLst>
              </a:tr>
              <a:tr h="301803">
                <a:tc>
                  <a:txBody>
                    <a:bodyPr/>
                    <a:lstStyle/>
                    <a:p>
                      <a:pPr algn="ctr"/>
                      <a:r>
                        <a:rPr kumimoji="1" lang="ja-JP" altLang="en-US" sz="800"/>
                        <a:t>⑧</a:t>
                      </a:r>
                    </a:p>
                  </a:txBody>
                  <a:tcPr marL="55552" marR="55552" marT="27776" marB="27776" anchor="ctr"/>
                </a:tc>
                <a:tc>
                  <a:txBody>
                    <a:bodyPr/>
                    <a:lstStyle/>
                    <a:p>
                      <a:pPr algn="ctr"/>
                      <a:r>
                        <a:rPr kumimoji="1" lang="ja-JP" altLang="en-US" sz="800"/>
                        <a:t>真円出口エッジ切り替え</a:t>
                      </a:r>
                    </a:p>
                  </a:txBody>
                  <a:tcPr marL="55552" marR="55552" marT="27776" marB="27776" anchor="ctr"/>
                </a:tc>
                <a:tc>
                  <a:txBody>
                    <a:bodyPr/>
                    <a:lstStyle/>
                    <a:p>
                      <a:pPr algn="ctr"/>
                      <a:r>
                        <a:rPr kumimoji="1" lang="ja-JP" altLang="en-US" sz="800"/>
                        <a:t>右から左エッジ切り替え準備</a:t>
                      </a:r>
                    </a:p>
                  </a:txBody>
                  <a:tcPr marL="55552" marR="55552" marT="27776" marB="27776" anchor="ctr"/>
                </a:tc>
                <a:tc>
                  <a:txBody>
                    <a:bodyPr/>
                    <a:lstStyle/>
                    <a:p>
                      <a:pPr algn="ctr"/>
                      <a:r>
                        <a:rPr kumimoji="1" lang="ja-JP" altLang="en-US" sz="800"/>
                        <a:t>青線を未検知</a:t>
                      </a:r>
                    </a:p>
                  </a:txBody>
                  <a:tcPr marL="55552" marR="55552" marT="27776" marB="27776" anchor="ctr"/>
                </a:tc>
                <a:extLst>
                  <a:ext uri="{0D108BD9-81ED-4DB2-BD59-A6C34878D82A}">
                    <a16:rowId xmlns:a16="http://schemas.microsoft.com/office/drawing/2014/main" val="2716716261"/>
                  </a:ext>
                </a:extLst>
              </a:tr>
              <a:tr h="269467">
                <a:tc>
                  <a:txBody>
                    <a:bodyPr/>
                    <a:lstStyle/>
                    <a:p>
                      <a:pPr algn="ctr"/>
                      <a:r>
                        <a:rPr kumimoji="1" lang="ja-JP" altLang="en-US" sz="800"/>
                        <a:t>⑨</a:t>
                      </a:r>
                    </a:p>
                  </a:txBody>
                  <a:tcPr marL="55552" marR="55552" marT="27776" marB="27776" anchor="ctr"/>
                </a:tc>
                <a:tc>
                  <a:txBody>
                    <a:bodyPr/>
                    <a:lstStyle/>
                    <a:p>
                      <a:pPr algn="ctr"/>
                      <a:r>
                        <a:rPr kumimoji="1" lang="ja-JP" altLang="en-US" sz="800"/>
                        <a:t>ループエンド</a:t>
                      </a:r>
                    </a:p>
                  </a:txBody>
                  <a:tcPr marL="55552" marR="55552" marT="27776" marB="27776" anchor="ctr"/>
                </a:tc>
                <a:tc>
                  <a:txBody>
                    <a:bodyPr/>
                    <a:lstStyle/>
                    <a:p>
                      <a:pPr algn="ctr"/>
                      <a:r>
                        <a:rPr kumimoji="1" lang="ja-JP" altLang="en-US" sz="800"/>
                        <a:t>左エッジ走行</a:t>
                      </a:r>
                    </a:p>
                  </a:txBody>
                  <a:tcPr marL="55552" marR="55552" marT="27776" marB="27776" anchor="ctr"/>
                </a:tc>
                <a:tc>
                  <a:txBody>
                    <a:bodyPr/>
                    <a:lstStyle/>
                    <a:p>
                      <a:pPr algn="ctr"/>
                      <a:r>
                        <a:rPr kumimoji="1" lang="ja-JP" altLang="en-US" sz="800"/>
                        <a:t>青サークルを検知</a:t>
                      </a:r>
                    </a:p>
                  </a:txBody>
                  <a:tcPr marL="55552" marR="55552" marT="27776" marB="27776" anchor="ctr"/>
                </a:tc>
                <a:extLst>
                  <a:ext uri="{0D108BD9-81ED-4DB2-BD59-A6C34878D82A}">
                    <a16:rowId xmlns:a16="http://schemas.microsoft.com/office/drawing/2014/main" val="1309573673"/>
                  </a:ext>
                </a:extLst>
              </a:tr>
            </a:tbl>
          </a:graphicData>
        </a:graphic>
      </p:graphicFrame>
      <p:pic>
        <p:nvPicPr>
          <p:cNvPr id="22" name="グラフィックス 21">
            <a:extLst>
              <a:ext uri="{FF2B5EF4-FFF2-40B4-BE49-F238E27FC236}">
                <a16:creationId xmlns:a16="http://schemas.microsoft.com/office/drawing/2014/main" id="{2605915D-643E-8385-055A-A11FE20979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46737" y="1919890"/>
            <a:ext cx="3694959" cy="8150725"/>
          </a:xfrm>
          <a:prstGeom prst="rect">
            <a:avLst/>
          </a:prstGeom>
        </p:spPr>
      </p:pic>
      <p:pic>
        <p:nvPicPr>
          <p:cNvPr id="24" name="グラフィックス 23">
            <a:extLst>
              <a:ext uri="{FF2B5EF4-FFF2-40B4-BE49-F238E27FC236}">
                <a16:creationId xmlns:a16="http://schemas.microsoft.com/office/drawing/2014/main" id="{0BE13FF8-1B56-B678-4BA5-C6BCC91BD0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6736" y="7205411"/>
            <a:ext cx="6688990" cy="2586558"/>
          </a:xfrm>
          <a:prstGeom prst="rect">
            <a:avLst/>
          </a:prstGeom>
        </p:spPr>
      </p:pic>
      <p:pic>
        <p:nvPicPr>
          <p:cNvPr id="23" name="図 22" descr="屋内, テーブル, 写真, おもちゃ が含まれている画像&#10;&#10;説明は自動で生成されたものです">
            <a:extLst>
              <a:ext uri="{FF2B5EF4-FFF2-40B4-BE49-F238E27FC236}">
                <a16:creationId xmlns:a16="http://schemas.microsoft.com/office/drawing/2014/main" id="{5077EAA2-85D9-1FB3-CF2F-A6F43BD9DBBC}"/>
              </a:ext>
            </a:extLst>
          </p:cNvPr>
          <p:cNvPicPr>
            <a:picLocks noChangeAspect="1"/>
          </p:cNvPicPr>
          <p:nvPr/>
        </p:nvPicPr>
        <p:blipFill>
          <a:blip r:embed="rId7"/>
          <a:stretch>
            <a:fillRect/>
          </a:stretch>
        </p:blipFill>
        <p:spPr>
          <a:xfrm>
            <a:off x="7833986" y="827860"/>
            <a:ext cx="3195479" cy="2438462"/>
          </a:xfrm>
          <a:prstGeom prst="rect">
            <a:avLst/>
          </a:prstGeom>
        </p:spPr>
      </p:pic>
      <p:sp>
        <p:nvSpPr>
          <p:cNvPr id="25" name="テキスト ボックス 24">
            <a:extLst>
              <a:ext uri="{FF2B5EF4-FFF2-40B4-BE49-F238E27FC236}">
                <a16:creationId xmlns:a16="http://schemas.microsoft.com/office/drawing/2014/main" id="{67782CE3-0980-9E7B-3CEB-4C6AF2B2324C}"/>
              </a:ext>
            </a:extLst>
          </p:cNvPr>
          <p:cNvSpPr txBox="1"/>
          <p:nvPr/>
        </p:nvSpPr>
        <p:spPr>
          <a:xfrm>
            <a:off x="719583" y="4916849"/>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1.1 </a:t>
            </a:r>
            <a:r>
              <a:rPr lang="ja-JP" altLang="en-US" sz="1200">
                <a:latin typeface="游ゴシック"/>
                <a:ea typeface="游ゴシック"/>
                <a:cs typeface="Times New Roman"/>
              </a:rPr>
              <a:t>走行経路概要</a:t>
            </a:r>
            <a:endParaRPr lang="ja-JP" sz="1200">
              <a:latin typeface="游ゴシック"/>
              <a:ea typeface="游ゴシック"/>
              <a:cs typeface="Times New Roman"/>
            </a:endParaRPr>
          </a:p>
        </p:txBody>
      </p:sp>
      <p:sp>
        <p:nvSpPr>
          <p:cNvPr id="26" name="テキスト ボックス 25">
            <a:extLst>
              <a:ext uri="{FF2B5EF4-FFF2-40B4-BE49-F238E27FC236}">
                <a16:creationId xmlns:a16="http://schemas.microsoft.com/office/drawing/2014/main" id="{118DAA69-6901-C33F-173D-CAEC6BE19624}"/>
              </a:ext>
            </a:extLst>
          </p:cNvPr>
          <p:cNvSpPr txBox="1"/>
          <p:nvPr/>
        </p:nvSpPr>
        <p:spPr>
          <a:xfrm>
            <a:off x="4063468" y="4778026"/>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表</a:t>
            </a:r>
            <a:r>
              <a:rPr lang="en-US" altLang="ja-JP" sz="1200">
                <a:latin typeface="游ゴシック"/>
                <a:ea typeface="游ゴシック"/>
                <a:cs typeface="Times New Roman"/>
              </a:rPr>
              <a:t>1.1 </a:t>
            </a:r>
            <a:r>
              <a:rPr lang="ja-JP" altLang="en-US" sz="1200">
                <a:latin typeface="游ゴシック"/>
                <a:ea typeface="游ゴシック"/>
                <a:cs typeface="Times New Roman"/>
              </a:rPr>
              <a:t>シーン一覧</a:t>
            </a:r>
            <a:endParaRPr lang="ja-JP" sz="1200">
              <a:latin typeface="游ゴシック"/>
              <a:ea typeface="游ゴシック"/>
              <a:cs typeface="Times New Roman"/>
            </a:endParaRPr>
          </a:p>
        </p:txBody>
      </p:sp>
      <p:sp>
        <p:nvSpPr>
          <p:cNvPr id="28" name="テキスト ボックス 27">
            <a:extLst>
              <a:ext uri="{FF2B5EF4-FFF2-40B4-BE49-F238E27FC236}">
                <a16:creationId xmlns:a16="http://schemas.microsoft.com/office/drawing/2014/main" id="{493C1173-A223-CA8D-A3E2-8F66CC135E96}"/>
              </a:ext>
            </a:extLst>
          </p:cNvPr>
          <p:cNvSpPr txBox="1"/>
          <p:nvPr/>
        </p:nvSpPr>
        <p:spPr>
          <a:xfrm>
            <a:off x="8590410" y="706814"/>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走行方法の定義</a:t>
            </a:r>
            <a:endParaRPr lang="ja-JP" sz="1200">
              <a:latin typeface="游ゴシック"/>
              <a:ea typeface="游ゴシック"/>
              <a:cs typeface="Times New Roman"/>
            </a:endParaRPr>
          </a:p>
        </p:txBody>
      </p:sp>
      <p:sp>
        <p:nvSpPr>
          <p:cNvPr id="11" name="テキスト ボックス 10">
            <a:extLst>
              <a:ext uri="{FF2B5EF4-FFF2-40B4-BE49-F238E27FC236}">
                <a16:creationId xmlns:a16="http://schemas.microsoft.com/office/drawing/2014/main" id="{B92E864C-1644-92FD-FC15-C9B732F236C2}"/>
              </a:ext>
            </a:extLst>
          </p:cNvPr>
          <p:cNvSpPr txBox="1"/>
          <p:nvPr/>
        </p:nvSpPr>
        <p:spPr>
          <a:xfrm>
            <a:off x="2427384" y="9908151"/>
            <a:ext cx="376054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1.2 </a:t>
            </a:r>
            <a:r>
              <a:rPr lang="ja-JP" altLang="en-US" sz="1200">
                <a:latin typeface="游ゴシック"/>
                <a:ea typeface="游ゴシック"/>
                <a:cs typeface="Times New Roman"/>
              </a:rPr>
              <a:t>ダブルループ攻略システムのユースケース図</a:t>
            </a:r>
            <a:endParaRPr lang="ja-JP" sz="1200">
              <a:latin typeface="游ゴシック"/>
              <a:ea typeface="游ゴシック"/>
              <a:cs typeface="Times New Roman"/>
            </a:endParaRPr>
          </a:p>
        </p:txBody>
      </p:sp>
      <p:sp>
        <p:nvSpPr>
          <p:cNvPr id="14" name="テキスト ボックス 13">
            <a:extLst>
              <a:ext uri="{FF2B5EF4-FFF2-40B4-BE49-F238E27FC236}">
                <a16:creationId xmlns:a16="http://schemas.microsoft.com/office/drawing/2014/main" id="{98FEA60B-6C82-8810-93DD-01D739F45747}"/>
              </a:ext>
            </a:extLst>
          </p:cNvPr>
          <p:cNvSpPr txBox="1"/>
          <p:nvPr/>
        </p:nvSpPr>
        <p:spPr>
          <a:xfrm>
            <a:off x="12353062" y="10170054"/>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1.3 </a:t>
            </a:r>
            <a:r>
              <a:rPr lang="ja-JP" altLang="en-US" sz="1200">
                <a:latin typeface="游ゴシック"/>
                <a:ea typeface="游ゴシック"/>
                <a:cs typeface="Times New Roman"/>
              </a:rPr>
              <a:t>アクティビティ図</a:t>
            </a:r>
            <a:endParaRPr lang="ja-JP" sz="1200">
              <a:latin typeface="游ゴシック"/>
              <a:ea typeface="游ゴシック"/>
              <a:cs typeface="Times New Roman"/>
            </a:endParaRPr>
          </a:p>
        </p:txBody>
      </p:sp>
      <p:graphicFrame>
        <p:nvGraphicFramePr>
          <p:cNvPr id="29" name="表 28">
            <a:extLst>
              <a:ext uri="{FF2B5EF4-FFF2-40B4-BE49-F238E27FC236}">
                <a16:creationId xmlns:a16="http://schemas.microsoft.com/office/drawing/2014/main" id="{EC4DD219-DC30-DC57-15BA-34FAE3BB300D}"/>
              </a:ext>
            </a:extLst>
          </p:cNvPr>
          <p:cNvGraphicFramePr>
            <a:graphicFrameLocks noGrp="1"/>
          </p:cNvGraphicFramePr>
          <p:nvPr>
            <p:extLst>
              <p:ext uri="{D42A27DB-BD31-4B8C-83A1-F6EECF244321}">
                <p14:modId xmlns:p14="http://schemas.microsoft.com/office/powerpoint/2010/main" val="2644121067"/>
              </p:ext>
            </p:extLst>
          </p:nvPr>
        </p:nvGraphicFramePr>
        <p:xfrm>
          <a:off x="7189278" y="3182366"/>
          <a:ext cx="3945446" cy="6802884"/>
        </p:xfrm>
        <a:graphic>
          <a:graphicData uri="http://schemas.openxmlformats.org/drawingml/2006/table">
            <a:tbl>
              <a:tblPr firstRow="1" bandRow="1">
                <a:tableStyleId>{0E3FDE45-AF77-4B5C-9715-49D594BDF05E}</a:tableStyleId>
              </a:tblPr>
              <a:tblGrid>
                <a:gridCol w="726275">
                  <a:extLst>
                    <a:ext uri="{9D8B030D-6E8A-4147-A177-3AD203B41FA5}">
                      <a16:colId xmlns:a16="http://schemas.microsoft.com/office/drawing/2014/main" val="1482142171"/>
                    </a:ext>
                  </a:extLst>
                </a:gridCol>
                <a:gridCol w="2599045">
                  <a:extLst>
                    <a:ext uri="{9D8B030D-6E8A-4147-A177-3AD203B41FA5}">
                      <a16:colId xmlns:a16="http://schemas.microsoft.com/office/drawing/2014/main" val="736437767"/>
                    </a:ext>
                  </a:extLst>
                </a:gridCol>
                <a:gridCol w="620126">
                  <a:extLst>
                    <a:ext uri="{9D8B030D-6E8A-4147-A177-3AD203B41FA5}">
                      <a16:colId xmlns:a16="http://schemas.microsoft.com/office/drawing/2014/main" val="3106924336"/>
                    </a:ext>
                  </a:extLst>
                </a:gridCol>
              </a:tblGrid>
              <a:tr h="259027">
                <a:tc>
                  <a:txBody>
                    <a:bodyPr/>
                    <a:lstStyle/>
                    <a:p>
                      <a:pPr lvl="0">
                        <a:buNone/>
                      </a:pPr>
                      <a:endParaRPr kumimoji="1" lang="ja-JP" sz="1000" u="none" strike="noStrike" baseline="0" noProof="0">
                        <a:solidFill>
                          <a:srgbClr val="000000"/>
                        </a:solidFill>
                        <a:latin typeface="游ゴシック"/>
                        <a:ea typeface="游ゴシック"/>
                      </a:endParaRPr>
                    </a:p>
                  </a:txBody>
                  <a:tcPr/>
                </a:tc>
                <a:tc gridSpan="2">
                  <a:txBody>
                    <a:bodyPr/>
                    <a:lstStyle/>
                    <a:p>
                      <a:pPr lvl="0">
                        <a:buNone/>
                      </a:pPr>
                      <a:r>
                        <a:rPr lang="ja-JP" sz="900" u="none" strike="noStrike" baseline="0" noProof="0">
                          <a:solidFill>
                            <a:schemeClr val="bg1"/>
                          </a:solidFill>
                          <a:latin typeface="游ゴシック"/>
                          <a:ea typeface="游ゴシック"/>
                        </a:rPr>
                        <a:t>[UC:00]ダブルループを走破する</a:t>
                      </a:r>
                      <a:endParaRPr kumimoji="1" lang="ja-JP" sz="900">
                        <a:solidFill>
                          <a:schemeClr val="bg1"/>
                        </a:solidFill>
                        <a:latin typeface="游ゴシック"/>
                        <a:ea typeface="游ゴシック"/>
                      </a:endParaRPr>
                    </a:p>
                  </a:txBody>
                  <a:tcPr>
                    <a:solidFill>
                      <a:srgbClr val="FFA126"/>
                    </a:solidFill>
                  </a:tcPr>
                </a:tc>
                <a:tc hMerge="1">
                  <a:txBody>
                    <a:bodyPr/>
                    <a:lstStyle/>
                    <a:p>
                      <a:endParaRPr kumimoji="1" lang="ja-JP"/>
                    </a:p>
                  </a:txBody>
                  <a:tcPr marL="0" marR="0" marT="0" marB="0" horzOverflow="overflow"/>
                </a:tc>
                <a:extLst>
                  <a:ext uri="{0D108BD9-81ED-4DB2-BD59-A6C34878D82A}">
                    <a16:rowId xmlns:a16="http://schemas.microsoft.com/office/drawing/2014/main" val="2237584132"/>
                  </a:ext>
                </a:extLst>
              </a:tr>
              <a:tr h="259027">
                <a:tc>
                  <a:txBody>
                    <a:bodyPr/>
                    <a:lstStyle/>
                    <a:p>
                      <a:pPr lvl="0">
                        <a:buNone/>
                      </a:pPr>
                      <a:r>
                        <a:rPr lang="ja-JP" altLang="en-US" sz="900" b="1">
                          <a:solidFill>
                            <a:schemeClr val="bg1"/>
                          </a:solidFill>
                          <a:latin typeface="游ゴシック"/>
                          <a:ea typeface="游ゴシック"/>
                        </a:rPr>
                        <a:t>概要</a:t>
                      </a:r>
                      <a:endParaRPr kumimoji="1" lang="ja-JP" altLang="en-US" sz="900" b="1">
                        <a:solidFill>
                          <a:schemeClr val="bg1"/>
                        </a:solidFill>
                        <a:latin typeface="游ゴシック"/>
                        <a:ea typeface="游ゴシック"/>
                      </a:endParaRPr>
                    </a:p>
                  </a:txBody>
                  <a:tcPr>
                    <a:solidFill>
                      <a:srgbClr val="FFA126"/>
                    </a:solidFill>
                  </a:tcPr>
                </a:tc>
                <a:tc>
                  <a:txBody>
                    <a:bodyPr/>
                    <a:lstStyle/>
                    <a:p>
                      <a:pPr marL="0" lvl="0" indent="0" algn="l">
                        <a:lnSpc>
                          <a:spcPct val="100000"/>
                        </a:lnSpc>
                        <a:buNone/>
                      </a:pPr>
                      <a:r>
                        <a:rPr lang="ja-JP" sz="1000" u="none" strike="noStrike" baseline="0" noProof="0">
                          <a:solidFill>
                            <a:srgbClr val="000000"/>
                          </a:solidFill>
                          <a:latin typeface="游ゴシック"/>
                          <a:ea typeface="游ゴシック"/>
                        </a:rPr>
                        <a:t>走行体がダブルループを走破する</a:t>
                      </a:r>
                      <a:endParaRPr lang="ja-JP" sz="1000">
                        <a:latin typeface="游ゴシック"/>
                        <a:ea typeface="游ゴシック"/>
                      </a:endParaRPr>
                    </a:p>
                  </a:txBody>
                  <a:tcPr/>
                </a:tc>
                <a:tc>
                  <a:txBody>
                    <a:bodyPr/>
                    <a:lstStyle/>
                    <a:p>
                      <a:endParaRPr kumimoji="1" lang="ja-JP" altLang="en-US" sz="1000">
                        <a:latin typeface="游ゴシック"/>
                        <a:ea typeface="游ゴシック"/>
                      </a:endParaRPr>
                    </a:p>
                  </a:txBody>
                  <a:tcPr/>
                </a:tc>
                <a:extLst>
                  <a:ext uri="{0D108BD9-81ED-4DB2-BD59-A6C34878D82A}">
                    <a16:rowId xmlns:a16="http://schemas.microsoft.com/office/drawing/2014/main" val="3139470029"/>
                  </a:ext>
                </a:extLst>
              </a:tr>
              <a:tr h="422624">
                <a:tc>
                  <a:txBody>
                    <a:bodyPr/>
                    <a:lstStyle/>
                    <a:p>
                      <a:pPr lvl="0">
                        <a:buNone/>
                      </a:pPr>
                      <a:r>
                        <a:rPr lang="ja-JP" altLang="en-US" sz="900" b="1">
                          <a:solidFill>
                            <a:schemeClr val="bg1"/>
                          </a:solidFill>
                          <a:latin typeface="游ゴシック"/>
                          <a:ea typeface="游ゴシック"/>
                        </a:rPr>
                        <a:t>アクター</a:t>
                      </a:r>
                      <a:endParaRPr kumimoji="1" lang="ja-JP" altLang="en-US" sz="900" b="1">
                        <a:solidFill>
                          <a:schemeClr val="bg1"/>
                        </a:solidFill>
                        <a:latin typeface="游ゴシック"/>
                        <a:ea typeface="游ゴシック"/>
                      </a:endParaRPr>
                    </a:p>
                  </a:txBody>
                  <a:tcPr>
                    <a:solidFill>
                      <a:srgbClr val="FFA126"/>
                    </a:solidFill>
                  </a:tcPr>
                </a:tc>
                <a:tc>
                  <a:txBody>
                    <a:bodyPr/>
                    <a:lstStyle/>
                    <a:p>
                      <a:r>
                        <a:rPr lang="ja-JP" altLang="en-US" sz="1000">
                          <a:latin typeface="游ゴシック"/>
                          <a:ea typeface="游ゴシック"/>
                        </a:rPr>
                        <a:t>競技者</a:t>
                      </a:r>
                      <a:endParaRPr kumimoji="1" lang="ja-JP" altLang="en-US" sz="1000">
                        <a:latin typeface="游ゴシック"/>
                        <a:ea typeface="游ゴシック"/>
                      </a:endParaRPr>
                    </a:p>
                  </a:txBody>
                  <a:tcPr/>
                </a:tc>
                <a:tc>
                  <a:txBody>
                    <a:bodyPr/>
                    <a:lstStyle/>
                    <a:p>
                      <a:endParaRPr kumimoji="1" lang="ja-JP" altLang="en-US" sz="1000">
                        <a:latin typeface="游ゴシック"/>
                        <a:ea typeface="游ゴシック"/>
                      </a:endParaRPr>
                    </a:p>
                  </a:txBody>
                  <a:tcPr/>
                </a:tc>
                <a:extLst>
                  <a:ext uri="{0D108BD9-81ED-4DB2-BD59-A6C34878D82A}">
                    <a16:rowId xmlns:a16="http://schemas.microsoft.com/office/drawing/2014/main" val="3190977354"/>
                  </a:ext>
                </a:extLst>
              </a:tr>
              <a:tr h="422624">
                <a:tc>
                  <a:txBody>
                    <a:bodyPr/>
                    <a:lstStyle/>
                    <a:p>
                      <a:pPr lvl="0">
                        <a:buNone/>
                      </a:pPr>
                      <a:r>
                        <a:rPr lang="ja-JP" altLang="en-US" sz="900" b="1">
                          <a:solidFill>
                            <a:schemeClr val="bg1"/>
                          </a:solidFill>
                          <a:latin typeface="游ゴシック"/>
                          <a:ea typeface="游ゴシック"/>
                        </a:rPr>
                        <a:t>前提条件</a:t>
                      </a:r>
                      <a:endParaRPr kumimoji="1" lang="ja-JP" altLang="en-US" sz="900" b="1">
                        <a:solidFill>
                          <a:schemeClr val="bg1"/>
                        </a:solidFill>
                        <a:latin typeface="游ゴシック"/>
                        <a:ea typeface="游ゴシック"/>
                      </a:endParaRPr>
                    </a:p>
                  </a:txBody>
                  <a:tcPr>
                    <a:solidFill>
                      <a:srgbClr val="FFA126"/>
                    </a:solidFill>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走行体がLAPゲートを通過している</a:t>
                      </a:r>
                      <a:endParaRPr lang="ja-JP" sz="1000">
                        <a:latin typeface="游ゴシック"/>
                        <a:ea typeface="游ゴシック"/>
                      </a:endParaRPr>
                    </a:p>
                  </a:txBody>
                  <a:tcPr/>
                </a:tc>
                <a:tc>
                  <a:txBody>
                    <a:bodyPr/>
                    <a:lstStyle/>
                    <a:p>
                      <a:endParaRPr kumimoji="1" lang="ja-JP" altLang="en-US" sz="1000">
                        <a:latin typeface="游ゴシック"/>
                        <a:ea typeface="游ゴシック"/>
                      </a:endParaRPr>
                    </a:p>
                  </a:txBody>
                  <a:tcPr/>
                </a:tc>
                <a:extLst>
                  <a:ext uri="{0D108BD9-81ED-4DB2-BD59-A6C34878D82A}">
                    <a16:rowId xmlns:a16="http://schemas.microsoft.com/office/drawing/2014/main" val="3990689022"/>
                  </a:ext>
                </a:extLst>
              </a:tr>
              <a:tr h="422624">
                <a:tc>
                  <a:txBody>
                    <a:bodyPr/>
                    <a:lstStyle/>
                    <a:p>
                      <a:pPr lvl="0" algn="l">
                        <a:lnSpc>
                          <a:spcPct val="100000"/>
                        </a:lnSpc>
                        <a:spcBef>
                          <a:spcPts val="0"/>
                        </a:spcBef>
                        <a:spcAft>
                          <a:spcPts val="0"/>
                        </a:spcAft>
                        <a:buNone/>
                      </a:pPr>
                      <a:r>
                        <a:rPr lang="ja-JP" sz="900" b="1" u="none" strike="noStrike" noProof="0">
                          <a:solidFill>
                            <a:schemeClr val="bg1"/>
                          </a:solidFill>
                          <a:latin typeface="游ゴシック"/>
                          <a:ea typeface="游ゴシック"/>
                        </a:rPr>
                        <a:t>事後条件</a:t>
                      </a:r>
                      <a:endParaRPr lang="ja-JP" sz="900" b="1">
                        <a:solidFill>
                          <a:schemeClr val="bg1"/>
                        </a:solidFill>
                        <a:latin typeface="游ゴシック"/>
                        <a:ea typeface="游ゴシック"/>
                      </a:endParaRPr>
                    </a:p>
                  </a:txBody>
                  <a:tcPr>
                    <a:solidFill>
                      <a:srgbClr val="FFA126"/>
                    </a:solidFill>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走行体が青サークルに到達している</a:t>
                      </a:r>
                      <a:endParaRPr lang="ja-JP" sz="1000">
                        <a:latin typeface="游ゴシック"/>
                        <a:ea typeface="游ゴシック"/>
                      </a:endParaRPr>
                    </a:p>
                  </a:txBody>
                  <a:tcPr/>
                </a:tc>
                <a:tc>
                  <a:txBody>
                    <a:bodyPr/>
                    <a:lstStyle/>
                    <a:p>
                      <a:endParaRPr kumimoji="1" lang="ja-JP" altLang="en-US" sz="1000">
                        <a:latin typeface="游ゴシック"/>
                        <a:ea typeface="游ゴシック"/>
                      </a:endParaRPr>
                    </a:p>
                  </a:txBody>
                  <a:tcPr/>
                </a:tc>
                <a:extLst>
                  <a:ext uri="{0D108BD9-81ED-4DB2-BD59-A6C34878D82A}">
                    <a16:rowId xmlns:a16="http://schemas.microsoft.com/office/drawing/2014/main" val="3602029970"/>
                  </a:ext>
                </a:extLst>
              </a:tr>
              <a:tr h="422624">
                <a:tc rowSpan="8">
                  <a:txBody>
                    <a:bodyPr/>
                    <a:lstStyle/>
                    <a:p>
                      <a:pPr lvl="0" algn="ctr">
                        <a:lnSpc>
                          <a:spcPct val="100000"/>
                        </a:lnSpc>
                        <a:spcBef>
                          <a:spcPts val="0"/>
                        </a:spcBef>
                        <a:spcAft>
                          <a:spcPts val="0"/>
                        </a:spcAft>
                        <a:buNone/>
                      </a:pPr>
                      <a:r>
                        <a:rPr lang="ja-JP" sz="900" b="1" u="none" strike="noStrike" noProof="0">
                          <a:solidFill>
                            <a:schemeClr val="bg1"/>
                          </a:solidFill>
                          <a:latin typeface="游ゴシック"/>
                          <a:ea typeface="游ゴシック"/>
                        </a:rPr>
                        <a:t>基本フロー</a:t>
                      </a:r>
                      <a:endParaRPr lang="ja-JP" sz="900" b="1">
                        <a:solidFill>
                          <a:schemeClr val="bg1"/>
                        </a:solidFill>
                        <a:latin typeface="游ゴシック"/>
                        <a:ea typeface="游ゴシック"/>
                      </a:endParaRPr>
                    </a:p>
                  </a:txBody>
                  <a:tcPr vert="eaVert" anchor="ctr">
                    <a:solidFill>
                      <a:srgbClr val="FFA126"/>
                    </a:solidFill>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１，速ライントレースを行う（PID制御）</a:t>
                      </a:r>
                      <a:endParaRPr lang="ja-JP" sz="1000">
                        <a:latin typeface="游ゴシック"/>
                        <a:ea typeface="游ゴシック"/>
                      </a:endParaRPr>
                    </a:p>
                  </a:txBody>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01]</a:t>
                      </a:r>
                      <a:endParaRPr lang="ja-JP" sz="1000">
                        <a:latin typeface="游ゴシック"/>
                        <a:ea typeface="游ゴシック"/>
                      </a:endParaRPr>
                    </a:p>
                  </a:txBody>
                  <a:tcPr/>
                </a:tc>
                <a:extLst>
                  <a:ext uri="{0D108BD9-81ED-4DB2-BD59-A6C34878D82A}">
                    <a16:rowId xmlns:a16="http://schemas.microsoft.com/office/drawing/2014/main" val="3816072112"/>
                  </a:ext>
                </a:extLst>
              </a:tr>
              <a:tr h="913414">
                <a:tc vMerge="1">
                  <a:txBody>
                    <a:bodyPr/>
                    <a:lstStyle/>
                    <a:p>
                      <a:endParaRPr kumimoji="1" lang="ja-JP"/>
                    </a:p>
                  </a:txBody>
                  <a:tcPr marL="0" marR="0" marT="0" marB="0" horzOverflow="overflow"/>
                </a:tc>
                <a:tc>
                  <a:txBody>
                    <a:bodyPr/>
                    <a:lstStyle/>
                    <a:p>
                      <a:pPr lvl="0" algn="l">
                        <a:lnSpc>
                          <a:spcPct val="100000"/>
                        </a:lnSpc>
                        <a:spcBef>
                          <a:spcPts val="0"/>
                        </a:spcBef>
                        <a:spcAft>
                          <a:spcPts val="0"/>
                        </a:spcAft>
                        <a:buNone/>
                      </a:pPr>
                      <a:r>
                        <a:rPr lang="ja-JP" sz="1000" u="none" strike="noStrike" noProof="0">
                          <a:latin typeface="游ゴシック"/>
                          <a:ea typeface="游ゴシック"/>
                        </a:rPr>
                        <a:t>２，青色を検知するまで基本フロー１を繰り返す</a:t>
                      </a:r>
                      <a:endParaRPr lang="ja-JP" sz="1000">
                        <a:latin typeface="游ゴシック"/>
                        <a:ea typeface="游ゴシック"/>
                      </a:endParaRPr>
                    </a:p>
                  </a:txBody>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04]　緩和[UC: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02]</a:t>
                      </a:r>
                      <a:endParaRPr lang="ja-JP" sz="1000">
                        <a:latin typeface="游ゴシック"/>
                        <a:ea typeface="游ゴシック"/>
                      </a:endParaRPr>
                    </a:p>
                  </a:txBody>
                  <a:tcPr/>
                </a:tc>
                <a:extLst>
                  <a:ext uri="{0D108BD9-81ED-4DB2-BD59-A6C34878D82A}">
                    <a16:rowId xmlns:a16="http://schemas.microsoft.com/office/drawing/2014/main" val="231653871"/>
                  </a:ext>
                </a:extLst>
              </a:tr>
              <a:tr h="422624">
                <a:tc vMerge="1">
                  <a:txBody>
                    <a:bodyPr/>
                    <a:lstStyle/>
                    <a:p>
                      <a:endParaRPr kumimoji="1" lang="ja-JP"/>
                    </a:p>
                  </a:txBody>
                  <a:tcPr marL="0" marR="0" marT="0" marB="0" horzOverflow="overflow"/>
                </a:tc>
                <a:tc>
                  <a:txBody>
                    <a:bodyPr/>
                    <a:lstStyle/>
                    <a:p>
                      <a:pPr lvl="0" algn="l">
                        <a:lnSpc>
                          <a:spcPct val="100000"/>
                        </a:lnSpc>
                        <a:spcBef>
                          <a:spcPts val="0"/>
                        </a:spcBef>
                        <a:spcAft>
                          <a:spcPts val="0"/>
                        </a:spcAft>
                        <a:buNone/>
                      </a:pPr>
                      <a:r>
                        <a:rPr lang="ja-JP" sz="1000" u="none" strike="noStrike" noProof="0">
                          <a:latin typeface="游ゴシック"/>
                          <a:ea typeface="游ゴシック"/>
                        </a:rPr>
                        <a:t>３，青色を検知したらシーンを更新する</a:t>
                      </a:r>
                      <a:endParaRPr lang="ja-JP" sz="1000">
                        <a:latin typeface="游ゴシック"/>
                        <a:ea typeface="游ゴシック"/>
                      </a:endParaRPr>
                    </a:p>
                  </a:txBody>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05]</a:t>
                      </a:r>
                      <a:endParaRPr lang="ja-JP" sz="1000">
                        <a:latin typeface="游ゴシック"/>
                        <a:ea typeface="游ゴシック"/>
                      </a:endParaRPr>
                    </a:p>
                  </a:txBody>
                  <a:tcPr/>
                </a:tc>
                <a:extLst>
                  <a:ext uri="{0D108BD9-81ED-4DB2-BD59-A6C34878D82A}">
                    <a16:rowId xmlns:a16="http://schemas.microsoft.com/office/drawing/2014/main" val="3150983509"/>
                  </a:ext>
                </a:extLst>
              </a:tr>
              <a:tr h="422624">
                <a:tc vMerge="1">
                  <a:txBody>
                    <a:bodyPr/>
                    <a:lstStyle/>
                    <a:p>
                      <a:endParaRPr kumimoji="1" lang="ja-JP"/>
                    </a:p>
                  </a:txBody>
                  <a:tcPr marL="0" marR="0" marT="0" marB="0" horzOverflow="overflow"/>
                </a:tc>
                <a:tc>
                  <a:txBody>
                    <a:bodyPr/>
                    <a:lstStyle/>
                    <a:p>
                      <a:pPr lvl="0" algn="l">
                        <a:lnSpc>
                          <a:spcPct val="100000"/>
                        </a:lnSpc>
                        <a:spcBef>
                          <a:spcPts val="0"/>
                        </a:spcBef>
                        <a:spcAft>
                          <a:spcPts val="0"/>
                        </a:spcAft>
                        <a:buNone/>
                      </a:pPr>
                      <a:r>
                        <a:rPr lang="ja-JP" sz="1000" u="none" strike="noStrike" noProof="0">
                          <a:latin typeface="游ゴシック"/>
                          <a:ea typeface="游ゴシック"/>
                        </a:rPr>
                        <a:t>４、遅ライントレースを行う（PID制御）</a:t>
                      </a:r>
                      <a:endParaRPr lang="ja-JP" sz="1000">
                        <a:latin typeface="游ゴシック"/>
                        <a:ea typeface="游ゴシック"/>
                      </a:endParaRPr>
                    </a:p>
                  </a:txBody>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01</a:t>
                      </a:r>
                      <a:r>
                        <a:rPr lang="en-US" altLang="ja-JP" sz="1000" u="none" strike="noStrike" noProof="0">
                          <a:latin typeface="游ゴシック"/>
                        </a:rPr>
                        <a:t>]</a:t>
                      </a:r>
                      <a:endParaRPr kumimoji="1" lang="ja-JP" altLang="en-US" sz="1000">
                        <a:latin typeface="游ゴシック"/>
                        <a:ea typeface="游ゴシック"/>
                      </a:endParaRPr>
                    </a:p>
                  </a:txBody>
                  <a:tcPr/>
                </a:tc>
                <a:extLst>
                  <a:ext uri="{0D108BD9-81ED-4DB2-BD59-A6C34878D82A}">
                    <a16:rowId xmlns:a16="http://schemas.microsoft.com/office/drawing/2014/main" val="1281588500"/>
                  </a:ext>
                </a:extLst>
              </a:tr>
              <a:tr h="422624">
                <a:tc vMerge="1">
                  <a:txBody>
                    <a:bodyPr/>
                    <a:lstStyle/>
                    <a:p>
                      <a:endParaRPr kumimoji="1" lang="ja-JP"/>
                    </a:p>
                  </a:txBody>
                  <a:tcPr marL="0" marR="0" marT="0" marB="0" horzOverflow="overflow"/>
                </a:tc>
                <a:tc>
                  <a:txBody>
                    <a:bodyPr/>
                    <a:lstStyle/>
                    <a:p>
                      <a:pPr lvl="0" algn="l">
                        <a:lnSpc>
                          <a:spcPct val="100000"/>
                        </a:lnSpc>
                        <a:spcBef>
                          <a:spcPts val="0"/>
                        </a:spcBef>
                        <a:spcAft>
                          <a:spcPts val="0"/>
                        </a:spcAft>
                        <a:buNone/>
                      </a:pPr>
                      <a:r>
                        <a:rPr lang="ja-JP" sz="1000" u="none" strike="noStrike" noProof="0">
                          <a:latin typeface="游ゴシック"/>
                          <a:ea typeface="游ゴシック"/>
                        </a:rPr>
                        <a:t>５、青色を検知しなくなるまで基本フロー４を繰り返す</a:t>
                      </a:r>
                      <a:endParaRPr lang="ja-JP" sz="1000">
                        <a:latin typeface="游ゴシック"/>
                        <a:ea typeface="游ゴシック"/>
                      </a:endParaRPr>
                    </a:p>
                  </a:txBody>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01]</a:t>
                      </a:r>
                      <a:endParaRPr lang="ja-JP" sz="1000">
                        <a:latin typeface="游ゴシック"/>
                        <a:ea typeface="游ゴシック"/>
                      </a:endParaRPr>
                    </a:p>
                  </a:txBody>
                  <a:tcPr/>
                </a:tc>
                <a:extLst>
                  <a:ext uri="{0D108BD9-81ED-4DB2-BD59-A6C34878D82A}">
                    <a16:rowId xmlns:a16="http://schemas.microsoft.com/office/drawing/2014/main" val="1463937735"/>
                  </a:ext>
                </a:extLst>
              </a:tr>
              <a:tr h="1567800">
                <a:tc vMerge="1">
                  <a:txBody>
                    <a:bodyPr/>
                    <a:lstStyle/>
                    <a:p>
                      <a:endParaRPr kumimoji="1" lang="ja-JP"/>
                    </a:p>
                  </a:txBody>
                  <a:tcPr marL="0" marR="0" marT="0" marB="0" horzOverflow="overflow"/>
                </a:tc>
                <a:tc>
                  <a:txBody>
                    <a:bodyPr/>
                    <a:lstStyle/>
                    <a:p>
                      <a:pPr lvl="0" algn="l">
                        <a:lnSpc>
                          <a:spcPct val="100000"/>
                        </a:lnSpc>
                        <a:spcBef>
                          <a:spcPts val="0"/>
                        </a:spcBef>
                        <a:spcAft>
                          <a:spcPts val="0"/>
                        </a:spcAft>
                        <a:buNone/>
                      </a:pPr>
                      <a:r>
                        <a:rPr lang="ja-JP" sz="1000" u="none" strike="noStrike" noProof="0">
                          <a:latin typeface="游ゴシック"/>
                          <a:ea typeface="游ゴシック"/>
                        </a:rPr>
                        <a:t>６</a:t>
                      </a:r>
                      <a:r>
                        <a:rPr lang="ja-JP" altLang="en-US" sz="1000" u="none" strike="noStrike" noProof="0">
                          <a:latin typeface="游ゴシック"/>
                          <a:ea typeface="游ゴシック"/>
                        </a:rPr>
                        <a:t>、</a:t>
                      </a:r>
                      <a:r>
                        <a:rPr lang="ja-JP" sz="1000" u="none" strike="noStrike" noProof="0">
                          <a:latin typeface="游ゴシック"/>
                          <a:ea typeface="游ゴシック"/>
                        </a:rPr>
                        <a:t>青色を検知しなくなったらシーンを更新し、注目エッジを切り替え、ライントレース速度を上げる</a:t>
                      </a:r>
                      <a:endParaRPr lang="ja-JP" sz="1000">
                        <a:latin typeface="游ゴシック"/>
                        <a:ea typeface="游ゴシック"/>
                      </a:endParaRPr>
                    </a:p>
                  </a:txBody>
                  <a:tcPr/>
                </a:tc>
                <a:tc>
                  <a:txBody>
                    <a:bodyPr/>
                    <a:lstStyle/>
                    <a:p>
                      <a:pPr lvl="0" algn="l">
                        <a:lnSpc>
                          <a:spcPct val="100000"/>
                        </a:lnSpc>
                        <a:spcBef>
                          <a:spcPts val="0"/>
                        </a:spcBef>
                        <a:spcAft>
                          <a:spcPts val="0"/>
                        </a:spcAft>
                        <a:buNone/>
                      </a:pPr>
                      <a:r>
                        <a:rPr lang="ja-JP" sz="1000" u="none" strike="noStrike" noProof="0">
                          <a:latin typeface="游ゴシック"/>
                          <a:ea typeface="游ゴシック"/>
                        </a:rPr>
                        <a:t>[UC: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04]</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緩和[UC: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02]</a:t>
                      </a:r>
                      <a:endParaRPr lang="ja-JP" sz="100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02]</a:t>
                      </a:r>
                      <a:endParaRPr lang="ja-JP" sz="100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[UC:</a:t>
                      </a:r>
                      <a:endParaRPr lang="en-US" altLang="ja-JP" sz="1000" u="none" strike="noStrike" noProof="0">
                        <a:latin typeface="游ゴシック"/>
                        <a:ea typeface="游ゴシック"/>
                      </a:endParaRPr>
                    </a:p>
                    <a:p>
                      <a:pPr lvl="0" algn="l">
                        <a:lnSpc>
                          <a:spcPct val="100000"/>
                        </a:lnSpc>
                        <a:spcBef>
                          <a:spcPts val="0"/>
                        </a:spcBef>
                        <a:spcAft>
                          <a:spcPts val="0"/>
                        </a:spcAft>
                        <a:buNone/>
                      </a:pPr>
                      <a:r>
                        <a:rPr lang="ja-JP" sz="1000" u="none" strike="noStrike" noProof="0">
                          <a:latin typeface="游ゴシック"/>
                          <a:ea typeface="游ゴシック"/>
                        </a:rPr>
                        <a:t>05]</a:t>
                      </a:r>
                      <a:endParaRPr lang="ja-JP" sz="1000">
                        <a:latin typeface="游ゴシック"/>
                        <a:ea typeface="游ゴシック"/>
                      </a:endParaRPr>
                    </a:p>
                  </a:txBody>
                  <a:tcPr/>
                </a:tc>
                <a:extLst>
                  <a:ext uri="{0D108BD9-81ED-4DB2-BD59-A6C34878D82A}">
                    <a16:rowId xmlns:a16="http://schemas.microsoft.com/office/drawing/2014/main" val="2254028428"/>
                  </a:ext>
                </a:extLst>
              </a:tr>
              <a:tr h="422624">
                <a:tc vMerge="1">
                  <a:txBody>
                    <a:bodyPr/>
                    <a:lstStyle/>
                    <a:p>
                      <a:endParaRPr kumimoji="1" lang="ja-JP"/>
                    </a:p>
                  </a:txBody>
                  <a:tcPr marL="0" marR="0" marT="0" marB="0" horzOverflow="overflow"/>
                </a:tc>
                <a:tc>
                  <a:txBody>
                    <a:bodyPr/>
                    <a:lstStyle/>
                    <a:p>
                      <a:pPr lvl="0" algn="l">
                        <a:lnSpc>
                          <a:spcPct val="100000"/>
                        </a:lnSpc>
                        <a:spcBef>
                          <a:spcPts val="0"/>
                        </a:spcBef>
                        <a:spcAft>
                          <a:spcPts val="0"/>
                        </a:spcAft>
                        <a:buNone/>
                      </a:pPr>
                      <a:r>
                        <a:rPr lang="ja-JP" sz="1000" u="none" strike="noStrike" noProof="0">
                          <a:latin typeface="游ゴシック"/>
                          <a:ea typeface="游ゴシック"/>
                        </a:rPr>
                        <a:t>７</a:t>
                      </a:r>
                      <a:r>
                        <a:rPr lang="ja-JP" altLang="en-US" sz="1000" u="none" strike="noStrike" noProof="0">
                          <a:latin typeface="游ゴシック"/>
                          <a:ea typeface="游ゴシック"/>
                        </a:rPr>
                        <a:t>、</a:t>
                      </a:r>
                      <a:r>
                        <a:rPr lang="ja-JP" sz="1000" u="none" strike="noStrike" noProof="0">
                          <a:latin typeface="游ゴシック"/>
                          <a:ea typeface="游ゴシック"/>
                        </a:rPr>
                        <a:t>２～６を繰り返し、ダブルループを走行する</a:t>
                      </a:r>
                      <a:endParaRPr lang="ja-JP" sz="1000">
                        <a:latin typeface="游ゴシック"/>
                        <a:ea typeface="游ゴシック"/>
                      </a:endParaRPr>
                    </a:p>
                  </a:txBody>
                  <a:tcPr/>
                </a:tc>
                <a:tc>
                  <a:txBody>
                    <a:bodyPr/>
                    <a:lstStyle/>
                    <a:p>
                      <a:pPr lvl="0">
                        <a:buNone/>
                      </a:pPr>
                      <a:endParaRPr kumimoji="1" lang="ja-JP" altLang="en-US" sz="1000">
                        <a:latin typeface="游ゴシック"/>
                        <a:ea typeface="游ゴシック"/>
                      </a:endParaRPr>
                    </a:p>
                  </a:txBody>
                  <a:tcPr/>
                </a:tc>
                <a:extLst>
                  <a:ext uri="{0D108BD9-81ED-4DB2-BD59-A6C34878D82A}">
                    <a16:rowId xmlns:a16="http://schemas.microsoft.com/office/drawing/2014/main" val="562926411"/>
                  </a:ext>
                </a:extLst>
              </a:tr>
              <a:tr h="422624">
                <a:tc vMerge="1">
                  <a:txBody>
                    <a:bodyPr/>
                    <a:lstStyle/>
                    <a:p>
                      <a:endParaRPr kumimoji="1" lang="ja-JP"/>
                    </a:p>
                  </a:txBody>
                  <a:tcPr marL="0" marR="0" marT="0" marB="0" horzOverflow="overflow"/>
                </a:tc>
                <a:tc>
                  <a:txBody>
                    <a:bodyPr/>
                    <a:lstStyle/>
                    <a:p>
                      <a:pPr lvl="0" algn="l">
                        <a:lnSpc>
                          <a:spcPct val="100000"/>
                        </a:lnSpc>
                        <a:spcBef>
                          <a:spcPts val="0"/>
                        </a:spcBef>
                        <a:spcAft>
                          <a:spcPts val="0"/>
                        </a:spcAft>
                        <a:buNone/>
                      </a:pPr>
                      <a:r>
                        <a:rPr lang="ja-JP" sz="1000" u="none" strike="noStrike" noProof="0">
                          <a:latin typeface="游ゴシック"/>
                          <a:ea typeface="游ゴシック"/>
                        </a:rPr>
                        <a:t>８</a:t>
                      </a:r>
                      <a:r>
                        <a:rPr lang="ja-JP" altLang="en-US" sz="1000" u="none" strike="noStrike" noProof="0">
                          <a:latin typeface="游ゴシック"/>
                          <a:ea typeface="游ゴシック"/>
                        </a:rPr>
                        <a:t>、</a:t>
                      </a:r>
                      <a:r>
                        <a:rPr lang="ja-JP" sz="1000" u="none" strike="noStrike" noProof="0">
                          <a:latin typeface="游ゴシック"/>
                          <a:ea typeface="游ゴシック"/>
                        </a:rPr>
                        <a:t>青サークルを検出すると、走行を終了する</a:t>
                      </a:r>
                      <a:endParaRPr lang="ja-JP" sz="1000">
                        <a:latin typeface="游ゴシック"/>
                        <a:ea typeface="游ゴシック"/>
                      </a:endParaRPr>
                    </a:p>
                  </a:txBody>
                  <a:tcPr/>
                </a:tc>
                <a:tc>
                  <a:txBody>
                    <a:bodyPr/>
                    <a:lstStyle/>
                    <a:p>
                      <a:endParaRPr kumimoji="1" lang="ja-JP" altLang="en-US" sz="1000">
                        <a:latin typeface="游ゴシック"/>
                        <a:ea typeface="游ゴシック"/>
                      </a:endParaRPr>
                    </a:p>
                  </a:txBody>
                  <a:tcPr/>
                </a:tc>
                <a:extLst>
                  <a:ext uri="{0D108BD9-81ED-4DB2-BD59-A6C34878D82A}">
                    <a16:rowId xmlns:a16="http://schemas.microsoft.com/office/drawing/2014/main" val="1996519246"/>
                  </a:ext>
                </a:extLst>
              </a:tr>
            </a:tbl>
          </a:graphicData>
        </a:graphic>
      </p:graphicFrame>
      <p:sp>
        <p:nvSpPr>
          <p:cNvPr id="27" name="テキスト ボックス 26">
            <a:extLst>
              <a:ext uri="{FF2B5EF4-FFF2-40B4-BE49-F238E27FC236}">
                <a16:creationId xmlns:a16="http://schemas.microsoft.com/office/drawing/2014/main" id="{F1577AB8-707A-F18A-DA87-ABE9E7B56439}"/>
              </a:ext>
            </a:extLst>
          </p:cNvPr>
          <p:cNvSpPr txBox="1"/>
          <p:nvPr/>
        </p:nvSpPr>
        <p:spPr>
          <a:xfrm>
            <a:off x="8543150" y="10070615"/>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表</a:t>
            </a:r>
            <a:r>
              <a:rPr lang="en-US" altLang="ja-JP" sz="1200">
                <a:latin typeface="游ゴシック"/>
                <a:ea typeface="游ゴシック"/>
                <a:cs typeface="Times New Roman"/>
              </a:rPr>
              <a:t>1.2 </a:t>
            </a:r>
            <a:r>
              <a:rPr lang="ja-JP" altLang="en-US" sz="1200">
                <a:latin typeface="游ゴシック"/>
                <a:ea typeface="游ゴシック"/>
                <a:cs typeface="Times New Roman"/>
              </a:rPr>
              <a:t>ユースケース記述</a:t>
            </a:r>
            <a:endParaRPr lang="ja-JP" sz="1200">
              <a:latin typeface="游ゴシック"/>
              <a:ea typeface="游ゴシック"/>
              <a:cs typeface="Times New Roman"/>
            </a:endParaRPr>
          </a:p>
        </p:txBody>
      </p:sp>
      <p:pic>
        <p:nvPicPr>
          <p:cNvPr id="10" name="グラフィックス 9">
            <a:extLst>
              <a:ext uri="{FF2B5EF4-FFF2-40B4-BE49-F238E27FC236}">
                <a16:creationId xmlns:a16="http://schemas.microsoft.com/office/drawing/2014/main" id="{A1C2DBA3-6DA5-2380-E982-E137C167C5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0249" y="1889633"/>
            <a:ext cx="2402127" cy="2824642"/>
          </a:xfrm>
          <a:prstGeom prst="rect">
            <a:avLst/>
          </a:prstGeom>
        </p:spPr>
      </p:pic>
    </p:spTree>
    <p:extLst>
      <p:ext uri="{BB962C8B-B14F-4D97-AF65-F5344CB8AC3E}">
        <p14:creationId xmlns:p14="http://schemas.microsoft.com/office/powerpoint/2010/main" val="4118830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5FA8DAD-0DB8-17AA-05F4-0A7BF7DABA79}"/>
              </a:ext>
            </a:extLst>
          </p:cNvPr>
          <p:cNvGrpSpPr/>
          <p:nvPr/>
        </p:nvGrpSpPr>
        <p:grpSpPr>
          <a:xfrm>
            <a:off x="187727" y="34083"/>
            <a:ext cx="6929410" cy="549377"/>
            <a:chOff x="89767" y="88809"/>
            <a:chExt cx="6929410" cy="549377"/>
          </a:xfrm>
        </p:grpSpPr>
        <p:sp>
          <p:nvSpPr>
            <p:cNvPr id="7" name="四角形: 上の 2 つの角を丸める 6">
              <a:extLst>
                <a:ext uri="{FF2B5EF4-FFF2-40B4-BE49-F238E27FC236}">
                  <a16:creationId xmlns:a16="http://schemas.microsoft.com/office/drawing/2014/main" id="{5D3202E6-E2EE-2F46-2F4F-7736500E08E0}"/>
                </a:ext>
              </a:extLst>
            </p:cNvPr>
            <p:cNvSpPr/>
            <p:nvPr/>
          </p:nvSpPr>
          <p:spPr>
            <a:xfrm>
              <a:off x="3547689"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600" b="1"/>
                <a:t>振舞いモデル</a:t>
              </a:r>
              <a:endParaRPr kumimoji="1" lang="en-US" altLang="ja-JP" sz="1600" b="1"/>
            </a:p>
          </p:txBody>
        </p:sp>
        <p:sp>
          <p:nvSpPr>
            <p:cNvPr id="8" name="四角形: 上の 2 つの角を丸める 7">
              <a:extLst>
                <a:ext uri="{FF2B5EF4-FFF2-40B4-BE49-F238E27FC236}">
                  <a16:creationId xmlns:a16="http://schemas.microsoft.com/office/drawing/2014/main" id="{B61391EC-E6D1-E058-7DBF-9242CD8FB91A}"/>
                </a:ext>
              </a:extLst>
            </p:cNvPr>
            <p:cNvSpPr/>
            <p:nvPr/>
          </p:nvSpPr>
          <p:spPr>
            <a:xfrm>
              <a:off x="5283433"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p>
              <a:pPr algn="ctr"/>
              <a:r>
                <a:rPr lang="ja-JP" sz="1600" b="1">
                  <a:ea typeface="游ゴシック"/>
                </a:rPr>
                <a:t>工夫点</a:t>
              </a:r>
              <a:endParaRPr lang="ja-JP" sz="1600">
                <a:solidFill>
                  <a:srgbClr val="000000"/>
                </a:solidFill>
                <a:ea typeface="游ゴシック"/>
              </a:endParaRPr>
            </a:p>
          </p:txBody>
        </p:sp>
        <p:sp>
          <p:nvSpPr>
            <p:cNvPr id="6" name="四角形: 上の 2 つの角を丸める 5">
              <a:extLst>
                <a:ext uri="{FF2B5EF4-FFF2-40B4-BE49-F238E27FC236}">
                  <a16:creationId xmlns:a16="http://schemas.microsoft.com/office/drawing/2014/main" id="{0A1A5740-7A21-A24C-D242-2DDED531CDBC}"/>
                </a:ext>
              </a:extLst>
            </p:cNvPr>
            <p:cNvSpPr/>
            <p:nvPr/>
          </p:nvSpPr>
          <p:spPr>
            <a:xfrm>
              <a:off x="1811945" y="88809"/>
              <a:ext cx="1735744" cy="549286"/>
            </a:xfrm>
            <a:prstGeom prst="round2SameRect">
              <a:avLst/>
            </a:prstGeom>
            <a:solidFill>
              <a:srgbClr val="FF9100"/>
            </a:solid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t>構造モデル</a:t>
              </a:r>
              <a:endParaRPr kumimoji="1" lang="en-US" altLang="ja-JP" sz="1600" b="1"/>
            </a:p>
          </p:txBody>
        </p:sp>
        <p:sp>
          <p:nvSpPr>
            <p:cNvPr id="5" name="四角形: 上の 2 つの角を丸める 4">
              <a:extLst>
                <a:ext uri="{FF2B5EF4-FFF2-40B4-BE49-F238E27FC236}">
                  <a16:creationId xmlns:a16="http://schemas.microsoft.com/office/drawing/2014/main" id="{6D1E4621-F2DD-ADE6-994F-1D4282EAF523}"/>
                </a:ext>
              </a:extLst>
            </p:cNvPr>
            <p:cNvSpPr/>
            <p:nvPr/>
          </p:nvSpPr>
          <p:spPr>
            <a:xfrm>
              <a:off x="89767" y="88900"/>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a:t>機能</a:t>
              </a:r>
              <a:r>
                <a:rPr kumimoji="1" lang="ja-JP" altLang="en-US" sz="1600" b="1"/>
                <a:t>モデル</a:t>
              </a:r>
              <a:endParaRPr kumimoji="1" lang="en-US" altLang="ja-JP" sz="1600" b="1"/>
            </a:p>
          </p:txBody>
        </p:sp>
      </p:grpSp>
      <p:pic>
        <p:nvPicPr>
          <p:cNvPr id="9" name="Picture 2">
            <a:extLst>
              <a:ext uri="{FF2B5EF4-FFF2-40B4-BE49-F238E27FC236}">
                <a16:creationId xmlns:a16="http://schemas.microsoft.com/office/drawing/2014/main" id="{0A2404BC-C435-2A1D-0DC0-FACB2EBD1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8392" y="-592259"/>
            <a:ext cx="2692057" cy="180809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a:extLst>
              <a:ext uri="{FF2B5EF4-FFF2-40B4-BE49-F238E27FC236}">
                <a16:creationId xmlns:a16="http://schemas.microsoft.com/office/drawing/2014/main" id="{C23C87BF-EBDA-0E36-44FF-66F4447217BA}"/>
              </a:ext>
            </a:extLst>
          </p:cNvPr>
          <p:cNvSpPr>
            <a:spLocks noChangeAspect="1"/>
          </p:cNvSpPr>
          <p:nvPr/>
        </p:nvSpPr>
        <p:spPr>
          <a:xfrm>
            <a:off x="199118" y="633779"/>
            <a:ext cx="14612400" cy="9840093"/>
          </a:xfrm>
          <a:prstGeom prst="rect">
            <a:avLst/>
          </a:prstGeom>
          <a:noFill/>
          <a:ln w="571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t>　</a:t>
            </a:r>
          </a:p>
        </p:txBody>
      </p:sp>
      <p:sp>
        <p:nvSpPr>
          <p:cNvPr id="17" name="正方形/長方形 16">
            <a:extLst>
              <a:ext uri="{FF2B5EF4-FFF2-40B4-BE49-F238E27FC236}">
                <a16:creationId xmlns:a16="http://schemas.microsoft.com/office/drawing/2014/main" id="{EC7544BE-3F16-F241-ABE0-0A84E4C884D4}"/>
              </a:ext>
            </a:extLst>
          </p:cNvPr>
          <p:cNvSpPr/>
          <p:nvPr/>
        </p:nvSpPr>
        <p:spPr>
          <a:xfrm>
            <a:off x="188686" y="644843"/>
            <a:ext cx="4426858" cy="9824720"/>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9565A07C-9432-87EC-DF13-074EF3ED2A8A}"/>
              </a:ext>
            </a:extLst>
          </p:cNvPr>
          <p:cNvSpPr txBox="1"/>
          <p:nvPr/>
        </p:nvSpPr>
        <p:spPr>
          <a:xfrm>
            <a:off x="4773386" y="843912"/>
            <a:ext cx="4339772" cy="375937"/>
          </a:xfrm>
          <a:prstGeom prst="rect">
            <a:avLst/>
          </a:prstGeom>
          <a:noFill/>
        </p:spPr>
        <p:txBody>
          <a:bodyPr wrap="square" rtlCol="0">
            <a:spAutoFit/>
          </a:bodyPr>
          <a:lstStyle/>
          <a:p>
            <a:r>
              <a:rPr kumimoji="1" lang="en-US" altLang="ja-JP" b="1">
                <a:latin typeface="+mn-ea"/>
                <a:ea typeface="+mn-ea"/>
              </a:rPr>
              <a:t>2.2</a:t>
            </a:r>
            <a:r>
              <a:rPr kumimoji="1" lang="ja-JP" altLang="en-US" b="1">
                <a:latin typeface="+mn-ea"/>
                <a:ea typeface="+mn-ea"/>
              </a:rPr>
              <a:t> クラス構造</a:t>
            </a:r>
            <a:endParaRPr lang="ja-JP" altLang="en-US" b="1">
              <a:latin typeface="+mn-ea"/>
              <a:ea typeface="+mn-ea"/>
            </a:endParaRPr>
          </a:p>
        </p:txBody>
      </p:sp>
      <p:sp>
        <p:nvSpPr>
          <p:cNvPr id="20" name="テキスト ボックス 19">
            <a:extLst>
              <a:ext uri="{FF2B5EF4-FFF2-40B4-BE49-F238E27FC236}">
                <a16:creationId xmlns:a16="http://schemas.microsoft.com/office/drawing/2014/main" id="{D525C4CB-BADF-953F-0E2D-78E49F0FA12F}"/>
              </a:ext>
            </a:extLst>
          </p:cNvPr>
          <p:cNvSpPr txBox="1"/>
          <p:nvPr/>
        </p:nvSpPr>
        <p:spPr>
          <a:xfrm>
            <a:off x="261257" y="833027"/>
            <a:ext cx="4339772" cy="375937"/>
          </a:xfrm>
          <a:prstGeom prst="rect">
            <a:avLst/>
          </a:prstGeom>
          <a:noFill/>
        </p:spPr>
        <p:txBody>
          <a:bodyPr wrap="square" rtlCol="0">
            <a:spAutoFit/>
          </a:bodyPr>
          <a:lstStyle/>
          <a:p>
            <a:r>
              <a:rPr kumimoji="1" lang="en-US" altLang="ja-JP" b="1">
                <a:latin typeface="+mn-ea"/>
                <a:ea typeface="+mn-ea"/>
              </a:rPr>
              <a:t>2.1 </a:t>
            </a:r>
            <a:r>
              <a:rPr lang="ja-JP" altLang="en-US" b="1">
                <a:latin typeface="+mn-ea"/>
                <a:ea typeface="+mn-ea"/>
              </a:rPr>
              <a:t>構造方針及びパッケージの役割分担</a:t>
            </a:r>
          </a:p>
        </p:txBody>
      </p:sp>
      <p:sp>
        <p:nvSpPr>
          <p:cNvPr id="28" name="テキスト ボックス 27">
            <a:extLst>
              <a:ext uri="{FF2B5EF4-FFF2-40B4-BE49-F238E27FC236}">
                <a16:creationId xmlns:a16="http://schemas.microsoft.com/office/drawing/2014/main" id="{664FE14D-E692-464E-4855-DB3613AA1011}"/>
              </a:ext>
            </a:extLst>
          </p:cNvPr>
          <p:cNvSpPr txBox="1"/>
          <p:nvPr/>
        </p:nvSpPr>
        <p:spPr>
          <a:xfrm>
            <a:off x="461844" y="1203096"/>
            <a:ext cx="406591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mn-ea"/>
                <a:ea typeface="+mn-ea"/>
              </a:rPr>
              <a:t>機能実現のため、システムをハードウェアに近い層から競技者に近い層まで</a:t>
            </a:r>
            <a:r>
              <a:rPr lang="en-US" altLang="ja-JP" sz="1200">
                <a:latin typeface="+mn-ea"/>
                <a:ea typeface="+mn-ea"/>
              </a:rPr>
              <a:t>4</a:t>
            </a:r>
            <a:r>
              <a:rPr lang="ja-JP" altLang="en-US" sz="1200">
                <a:latin typeface="+mn-ea"/>
                <a:ea typeface="+mn-ea"/>
              </a:rPr>
              <a:t>つのレイヤに分割した。また、役割の分類から</a:t>
            </a:r>
            <a:r>
              <a:rPr lang="en-US" altLang="ja-JP" sz="1200">
                <a:latin typeface="+mn-ea"/>
                <a:ea typeface="+mn-ea"/>
              </a:rPr>
              <a:t>7</a:t>
            </a:r>
            <a:r>
              <a:rPr lang="ja-JP" altLang="en-US" sz="1200">
                <a:latin typeface="+mn-ea"/>
                <a:ea typeface="+mn-ea"/>
              </a:rPr>
              <a:t>つのパッケージを設計した。これらのパッケージとレイヤをパッケージ図（図</a:t>
            </a:r>
            <a:r>
              <a:rPr lang="en-US" altLang="ja-JP" sz="1200">
                <a:latin typeface="+mn-ea"/>
                <a:ea typeface="+mn-ea"/>
              </a:rPr>
              <a:t>2.1</a:t>
            </a:r>
            <a:r>
              <a:rPr lang="ja-JP" altLang="en-US" sz="1200">
                <a:latin typeface="+mn-ea"/>
                <a:ea typeface="+mn-ea"/>
              </a:rPr>
              <a:t>）に示す。次に、各パッケージの役割をパッケージ図の説明（表</a:t>
            </a:r>
            <a:r>
              <a:rPr lang="en-US" altLang="ja-JP" sz="1200">
                <a:latin typeface="+mn-ea"/>
                <a:ea typeface="+mn-ea"/>
              </a:rPr>
              <a:t>2.1</a:t>
            </a:r>
            <a:r>
              <a:rPr lang="ja-JP" altLang="en-US" sz="1200">
                <a:latin typeface="+mn-ea"/>
                <a:ea typeface="+mn-ea"/>
              </a:rPr>
              <a:t>）に示す。</a:t>
            </a:r>
          </a:p>
        </p:txBody>
      </p:sp>
      <p:sp>
        <p:nvSpPr>
          <p:cNvPr id="29" name="テキスト ボックス 28">
            <a:extLst>
              <a:ext uri="{FF2B5EF4-FFF2-40B4-BE49-F238E27FC236}">
                <a16:creationId xmlns:a16="http://schemas.microsoft.com/office/drawing/2014/main" id="{F201AE87-BB05-ED0E-4145-4B361ED8B6BE}"/>
              </a:ext>
            </a:extLst>
          </p:cNvPr>
          <p:cNvSpPr txBox="1"/>
          <p:nvPr/>
        </p:nvSpPr>
        <p:spPr>
          <a:xfrm>
            <a:off x="4960336" y="1203095"/>
            <a:ext cx="95031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mn-ea"/>
                <a:ea typeface="+mn-ea"/>
              </a:rPr>
              <a:t>構造方針とパッケージの役割分担をもとにクラス図を作成した。クラス図を図</a:t>
            </a:r>
            <a:r>
              <a:rPr lang="en-US" altLang="ja-JP" sz="1200">
                <a:latin typeface="+mn-ea"/>
                <a:ea typeface="+mn-ea"/>
              </a:rPr>
              <a:t>2.2</a:t>
            </a:r>
            <a:r>
              <a:rPr lang="ja-JP" altLang="en-US" sz="1200">
                <a:latin typeface="+mn-ea"/>
                <a:ea typeface="+mn-ea"/>
              </a:rPr>
              <a:t>に示す。なお、ダブルループ攻略に関係しないクラスについては、紙面の都合上省略する。</a:t>
            </a:r>
          </a:p>
        </p:txBody>
      </p:sp>
      <p:pic>
        <p:nvPicPr>
          <p:cNvPr id="3" name="グラフィックス 2">
            <a:extLst>
              <a:ext uri="{FF2B5EF4-FFF2-40B4-BE49-F238E27FC236}">
                <a16:creationId xmlns:a16="http://schemas.microsoft.com/office/drawing/2014/main" id="{EBC14C58-4C1E-24C3-EEEF-612D9D9E03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53716" y="2053770"/>
            <a:ext cx="10151198" cy="7794173"/>
          </a:xfrm>
          <a:prstGeom prst="rect">
            <a:avLst/>
          </a:prstGeom>
        </p:spPr>
      </p:pic>
      <p:graphicFrame>
        <p:nvGraphicFramePr>
          <p:cNvPr id="93" name="表 92">
            <a:extLst>
              <a:ext uri="{FF2B5EF4-FFF2-40B4-BE49-F238E27FC236}">
                <a16:creationId xmlns:a16="http://schemas.microsoft.com/office/drawing/2014/main" id="{F802655B-00A4-315F-922B-5C9592AD4D8C}"/>
              </a:ext>
            </a:extLst>
          </p:cNvPr>
          <p:cNvGraphicFramePr>
            <a:graphicFrameLocks noGrp="1"/>
          </p:cNvGraphicFramePr>
          <p:nvPr>
            <p:extLst>
              <p:ext uri="{D42A27DB-BD31-4B8C-83A1-F6EECF244321}">
                <p14:modId xmlns:p14="http://schemas.microsoft.com/office/powerpoint/2010/main" val="4223503902"/>
              </p:ext>
            </p:extLst>
          </p:nvPr>
        </p:nvGraphicFramePr>
        <p:xfrm>
          <a:off x="479878" y="7092267"/>
          <a:ext cx="3857691" cy="2564647"/>
        </p:xfrm>
        <a:graphic>
          <a:graphicData uri="http://schemas.openxmlformats.org/drawingml/2006/table">
            <a:tbl>
              <a:tblPr firstRow="1" bandRow="1">
                <a:tableStyleId>{0E3FDE45-AF77-4B5C-9715-49D594BDF05E}</a:tableStyleId>
              </a:tblPr>
              <a:tblGrid>
                <a:gridCol w="922655">
                  <a:extLst>
                    <a:ext uri="{9D8B030D-6E8A-4147-A177-3AD203B41FA5}">
                      <a16:colId xmlns:a16="http://schemas.microsoft.com/office/drawing/2014/main" val="3551708603"/>
                    </a:ext>
                  </a:extLst>
                </a:gridCol>
                <a:gridCol w="1125855">
                  <a:extLst>
                    <a:ext uri="{9D8B030D-6E8A-4147-A177-3AD203B41FA5}">
                      <a16:colId xmlns:a16="http://schemas.microsoft.com/office/drawing/2014/main" val="3789955344"/>
                    </a:ext>
                  </a:extLst>
                </a:gridCol>
                <a:gridCol w="1809181">
                  <a:extLst>
                    <a:ext uri="{9D8B030D-6E8A-4147-A177-3AD203B41FA5}">
                      <a16:colId xmlns:a16="http://schemas.microsoft.com/office/drawing/2014/main" val="1660642480"/>
                    </a:ext>
                  </a:extLst>
                </a:gridCol>
              </a:tblGrid>
              <a:tr h="318481">
                <a:tc>
                  <a:txBody>
                    <a:bodyPr/>
                    <a:lstStyle/>
                    <a:p>
                      <a:pPr algn="ctr"/>
                      <a:r>
                        <a:rPr kumimoji="1" lang="ja-JP" altLang="en-US" sz="800">
                          <a:solidFill>
                            <a:schemeClr val="bg1"/>
                          </a:solidFill>
                        </a:rPr>
                        <a:t>パッケージ名</a:t>
                      </a:r>
                    </a:p>
                  </a:txBody>
                  <a:tcPr anchor="ctr">
                    <a:solidFill>
                      <a:srgbClr val="FFA126"/>
                    </a:solidFill>
                  </a:tcPr>
                </a:tc>
                <a:tc>
                  <a:txBody>
                    <a:bodyPr/>
                    <a:lstStyle/>
                    <a:p>
                      <a:pPr algn="ctr"/>
                      <a:r>
                        <a:rPr kumimoji="1" lang="ja-JP" altLang="en-US" sz="800">
                          <a:solidFill>
                            <a:schemeClr val="bg1"/>
                          </a:solidFill>
                        </a:rPr>
                        <a:t>レイヤ</a:t>
                      </a:r>
                      <a:endParaRPr kumimoji="1" lang="en-US" altLang="ja-JP" sz="800">
                        <a:solidFill>
                          <a:schemeClr val="bg1"/>
                        </a:solidFill>
                      </a:endParaRPr>
                    </a:p>
                  </a:txBody>
                  <a:tcPr anchor="ctr">
                    <a:solidFill>
                      <a:srgbClr val="FFA126"/>
                    </a:solidFill>
                  </a:tcPr>
                </a:tc>
                <a:tc>
                  <a:txBody>
                    <a:bodyPr/>
                    <a:lstStyle/>
                    <a:p>
                      <a:pPr algn="ctr"/>
                      <a:r>
                        <a:rPr kumimoji="1" lang="ja-JP" altLang="en-US" sz="800">
                          <a:solidFill>
                            <a:schemeClr val="bg1"/>
                          </a:solidFill>
                        </a:rPr>
                        <a:t>役割</a:t>
                      </a:r>
                      <a:endParaRPr kumimoji="1" lang="en-US" altLang="ja-JP" sz="800">
                        <a:solidFill>
                          <a:schemeClr val="bg1"/>
                        </a:solidFill>
                      </a:endParaRPr>
                    </a:p>
                  </a:txBody>
                  <a:tcPr anchor="ctr">
                    <a:solidFill>
                      <a:srgbClr val="FFA126"/>
                    </a:solidFill>
                  </a:tcPr>
                </a:tc>
                <a:extLst>
                  <a:ext uri="{0D108BD9-81ED-4DB2-BD59-A6C34878D82A}">
                    <a16:rowId xmlns:a16="http://schemas.microsoft.com/office/drawing/2014/main" val="108126978"/>
                  </a:ext>
                </a:extLst>
              </a:tr>
              <a:tr h="318481">
                <a:tc>
                  <a:txBody>
                    <a:bodyPr/>
                    <a:lstStyle/>
                    <a:p>
                      <a:pPr algn="ctr"/>
                      <a:r>
                        <a:rPr kumimoji="1" lang="ja-JP" altLang="en-US" sz="800"/>
                        <a:t>シナリオ管理</a:t>
                      </a:r>
                    </a:p>
                  </a:txBody>
                  <a:tcPr/>
                </a:tc>
                <a:tc>
                  <a:txBody>
                    <a:bodyPr/>
                    <a:lstStyle/>
                    <a:p>
                      <a:pPr algn="ctr"/>
                      <a:r>
                        <a:rPr kumimoji="1" lang="ja-JP" altLang="en-US" sz="800"/>
                        <a:t>アプリケーション層</a:t>
                      </a:r>
                    </a:p>
                  </a:txBody>
                  <a:tcPr/>
                </a:tc>
                <a:tc>
                  <a:txBody>
                    <a:bodyPr/>
                    <a:lstStyle/>
                    <a:p>
                      <a:pPr algn="ctr"/>
                      <a:r>
                        <a:rPr kumimoji="1" lang="ja-JP" altLang="en-US" sz="800"/>
                        <a:t>各シナリオの管理を行う。</a:t>
                      </a:r>
                    </a:p>
                  </a:txBody>
                  <a:tcPr/>
                </a:tc>
                <a:extLst>
                  <a:ext uri="{0D108BD9-81ED-4DB2-BD59-A6C34878D82A}">
                    <a16:rowId xmlns:a16="http://schemas.microsoft.com/office/drawing/2014/main" val="1765873624"/>
                  </a:ext>
                </a:extLst>
              </a:tr>
              <a:tr h="318481">
                <a:tc>
                  <a:txBody>
                    <a:bodyPr/>
                    <a:lstStyle/>
                    <a:p>
                      <a:pPr algn="ctr"/>
                      <a:r>
                        <a:rPr kumimoji="1" lang="ja-JP" altLang="en-US" sz="800"/>
                        <a:t>判定方法</a:t>
                      </a:r>
                    </a:p>
                  </a:txBody>
                  <a:tcPr/>
                </a:tc>
                <a:tc>
                  <a:txBody>
                    <a:bodyPr/>
                    <a:lstStyle/>
                    <a:p>
                      <a:pPr algn="ctr"/>
                      <a:r>
                        <a:rPr kumimoji="1" lang="ja-JP" altLang="en-US" sz="800"/>
                        <a:t>情報処理層</a:t>
                      </a:r>
                    </a:p>
                  </a:txBody>
                  <a:tcPr/>
                </a:tc>
                <a:tc>
                  <a:txBody>
                    <a:bodyPr/>
                    <a:lstStyle/>
                    <a:p>
                      <a:pPr algn="ctr"/>
                      <a:r>
                        <a:rPr kumimoji="1" lang="ja-JP" altLang="en-US" sz="800"/>
                        <a:t>シナリオ切り替えを行う。</a:t>
                      </a:r>
                    </a:p>
                  </a:txBody>
                  <a:tcPr/>
                </a:tc>
                <a:extLst>
                  <a:ext uri="{0D108BD9-81ED-4DB2-BD59-A6C34878D82A}">
                    <a16:rowId xmlns:a16="http://schemas.microsoft.com/office/drawing/2014/main" val="274850632"/>
                  </a:ext>
                </a:extLst>
              </a:tr>
              <a:tr h="318481">
                <a:tc>
                  <a:txBody>
                    <a:bodyPr/>
                    <a:lstStyle/>
                    <a:p>
                      <a:pPr algn="ctr"/>
                      <a:r>
                        <a:rPr kumimoji="1" lang="ja-JP" altLang="en-US" sz="800"/>
                        <a:t>走行方法</a:t>
                      </a:r>
                    </a:p>
                  </a:txBody>
                  <a:tcPr/>
                </a:tc>
                <a:tc>
                  <a:txBody>
                    <a:bodyPr/>
                    <a:lstStyle/>
                    <a:p>
                      <a:pPr algn="ctr"/>
                      <a:r>
                        <a:rPr kumimoji="1" lang="ja-JP" altLang="en-US" sz="800"/>
                        <a:t>情報処理層</a:t>
                      </a:r>
                    </a:p>
                  </a:txBody>
                  <a:tcPr/>
                </a:tc>
                <a:tc>
                  <a:txBody>
                    <a:bodyPr/>
                    <a:lstStyle/>
                    <a:p>
                      <a:pPr algn="ctr"/>
                      <a:r>
                        <a:rPr kumimoji="1" lang="ja-JP" altLang="en-US" sz="800"/>
                        <a:t>走行体の制御を行う。</a:t>
                      </a:r>
                    </a:p>
                  </a:txBody>
                  <a:tcPr/>
                </a:tc>
                <a:extLst>
                  <a:ext uri="{0D108BD9-81ED-4DB2-BD59-A6C34878D82A}">
                    <a16:rowId xmlns:a16="http://schemas.microsoft.com/office/drawing/2014/main" val="666165125"/>
                  </a:ext>
                </a:extLst>
              </a:tr>
              <a:tr h="318481">
                <a:tc>
                  <a:txBody>
                    <a:bodyPr/>
                    <a:lstStyle/>
                    <a:p>
                      <a:pPr algn="ctr"/>
                      <a:r>
                        <a:rPr kumimoji="1" lang="ja-JP" altLang="en-US" sz="800"/>
                        <a:t>デバイス情報</a:t>
                      </a:r>
                    </a:p>
                  </a:txBody>
                  <a:tcPr/>
                </a:tc>
                <a:tc>
                  <a:txBody>
                    <a:bodyPr/>
                    <a:lstStyle/>
                    <a:p>
                      <a:pPr algn="ctr"/>
                      <a:r>
                        <a:rPr kumimoji="1" lang="ja-JP" altLang="en-US" sz="800"/>
                        <a:t>デバイス抽象層</a:t>
                      </a:r>
                    </a:p>
                  </a:txBody>
                  <a:tcPr/>
                </a:tc>
                <a:tc>
                  <a:txBody>
                    <a:bodyPr/>
                    <a:lstStyle/>
                    <a:p>
                      <a:pPr algn="ctr"/>
                      <a:r>
                        <a:rPr kumimoji="1" lang="ja-JP" altLang="en-US" sz="800"/>
                        <a:t>取得した値の処理を行う。</a:t>
                      </a:r>
                    </a:p>
                  </a:txBody>
                  <a:tcPr/>
                </a:tc>
                <a:extLst>
                  <a:ext uri="{0D108BD9-81ED-4DB2-BD59-A6C34878D82A}">
                    <a16:rowId xmlns:a16="http://schemas.microsoft.com/office/drawing/2014/main" val="373986091"/>
                  </a:ext>
                </a:extLst>
              </a:tr>
              <a:tr h="318481">
                <a:tc>
                  <a:txBody>
                    <a:bodyPr/>
                    <a:lstStyle/>
                    <a:p>
                      <a:pPr algn="ctr"/>
                      <a:r>
                        <a:rPr kumimoji="1" lang="ja-JP" altLang="en-US" sz="800"/>
                        <a:t>デバイス管理</a:t>
                      </a:r>
                    </a:p>
                  </a:txBody>
                  <a:tcPr/>
                </a:tc>
                <a:tc>
                  <a:txBody>
                    <a:bodyPr/>
                    <a:lstStyle/>
                    <a:p>
                      <a:pPr algn="ctr"/>
                      <a:r>
                        <a:rPr kumimoji="1" lang="ja-JP" altLang="en-US" sz="800"/>
                        <a:t>デバイス抽象層</a:t>
                      </a:r>
                    </a:p>
                  </a:txBody>
                  <a:tcPr/>
                </a:tc>
                <a:tc>
                  <a:txBody>
                    <a:bodyPr/>
                    <a:lstStyle/>
                    <a:p>
                      <a:pPr algn="ctr"/>
                      <a:r>
                        <a:rPr kumimoji="1" lang="ja-JP" altLang="en-US" sz="800"/>
                        <a:t>各デバイスの管理を行う。</a:t>
                      </a:r>
                    </a:p>
                  </a:txBody>
                  <a:tcPr/>
                </a:tc>
                <a:extLst>
                  <a:ext uri="{0D108BD9-81ED-4DB2-BD59-A6C34878D82A}">
                    <a16:rowId xmlns:a16="http://schemas.microsoft.com/office/drawing/2014/main" val="2878144628"/>
                  </a:ext>
                </a:extLst>
              </a:tr>
              <a:tr h="318481">
                <a:tc>
                  <a:txBody>
                    <a:bodyPr/>
                    <a:lstStyle/>
                    <a:p>
                      <a:pPr algn="ctr"/>
                      <a:r>
                        <a:rPr kumimoji="1" lang="en-US" altLang="ja-JP" sz="800"/>
                        <a:t>SPIKE</a:t>
                      </a:r>
                      <a:r>
                        <a:rPr kumimoji="1" lang="ja-JP" altLang="en-US" sz="800"/>
                        <a:t>デバイス</a:t>
                      </a:r>
                    </a:p>
                  </a:txBody>
                  <a:tcPr/>
                </a:tc>
                <a:tc>
                  <a:txBody>
                    <a:bodyPr/>
                    <a:lstStyle/>
                    <a:p>
                      <a:pPr algn="ctr"/>
                      <a:r>
                        <a:rPr kumimoji="1" lang="ja-JP" altLang="en-US" sz="800"/>
                        <a:t>ハードウェア層</a:t>
                      </a:r>
                    </a:p>
                  </a:txBody>
                  <a:tcPr/>
                </a:tc>
                <a:tc>
                  <a:txBody>
                    <a:bodyPr/>
                    <a:lstStyle/>
                    <a:p>
                      <a:pPr algn="ctr"/>
                      <a:r>
                        <a:rPr kumimoji="1" lang="ja-JP" altLang="en-US" sz="800"/>
                        <a:t>モータの値を取得、設定する。</a:t>
                      </a:r>
                    </a:p>
                  </a:txBody>
                  <a:tcPr/>
                </a:tc>
                <a:extLst>
                  <a:ext uri="{0D108BD9-81ED-4DB2-BD59-A6C34878D82A}">
                    <a16:rowId xmlns:a16="http://schemas.microsoft.com/office/drawing/2014/main" val="3566337979"/>
                  </a:ext>
                </a:extLst>
              </a:tr>
              <a:tr h="318481">
                <a:tc>
                  <a:txBody>
                    <a:bodyPr/>
                    <a:lstStyle/>
                    <a:p>
                      <a:pPr algn="ctr"/>
                      <a:r>
                        <a:rPr kumimoji="1" lang="ja-JP" altLang="en-US" sz="800"/>
                        <a:t>カメラデバイス</a:t>
                      </a:r>
                    </a:p>
                  </a:txBody>
                  <a:tcPr/>
                </a:tc>
                <a:tc>
                  <a:txBody>
                    <a:bodyPr/>
                    <a:lstStyle/>
                    <a:p>
                      <a:pPr algn="ctr"/>
                      <a:r>
                        <a:rPr kumimoji="1" lang="ja-JP" altLang="en-US" sz="800"/>
                        <a:t>ハードウェア層</a:t>
                      </a:r>
                    </a:p>
                  </a:txBody>
                  <a:tcPr/>
                </a:tc>
                <a:tc>
                  <a:txBody>
                    <a:bodyPr/>
                    <a:lstStyle/>
                    <a:p>
                      <a:pPr algn="ctr"/>
                      <a:r>
                        <a:rPr kumimoji="1" lang="ja-JP" altLang="en-US" sz="800"/>
                        <a:t>カメラモジュールからフレームを取得する。</a:t>
                      </a:r>
                    </a:p>
                  </a:txBody>
                  <a:tcPr/>
                </a:tc>
                <a:extLst>
                  <a:ext uri="{0D108BD9-81ED-4DB2-BD59-A6C34878D82A}">
                    <a16:rowId xmlns:a16="http://schemas.microsoft.com/office/drawing/2014/main" val="1605649108"/>
                  </a:ext>
                </a:extLst>
              </a:tr>
            </a:tbl>
          </a:graphicData>
        </a:graphic>
      </p:graphicFrame>
      <p:sp>
        <p:nvSpPr>
          <p:cNvPr id="94" name="テキスト ボックス 93">
            <a:extLst>
              <a:ext uri="{FF2B5EF4-FFF2-40B4-BE49-F238E27FC236}">
                <a16:creationId xmlns:a16="http://schemas.microsoft.com/office/drawing/2014/main" id="{31C9C88C-6DE1-EC5E-4B57-4AA0F45BA025}"/>
              </a:ext>
            </a:extLst>
          </p:cNvPr>
          <p:cNvSpPr txBox="1"/>
          <p:nvPr/>
        </p:nvSpPr>
        <p:spPr>
          <a:xfrm>
            <a:off x="1577158" y="6634813"/>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2.1 </a:t>
            </a:r>
            <a:r>
              <a:rPr lang="ja-JP" altLang="en-US" sz="1200">
                <a:latin typeface="游ゴシック"/>
                <a:ea typeface="游ゴシック"/>
                <a:cs typeface="Times New Roman"/>
              </a:rPr>
              <a:t>パッケージ図</a:t>
            </a:r>
            <a:endParaRPr lang="en-US" altLang="ja-JP" sz="1200">
              <a:latin typeface="游ゴシック"/>
              <a:ea typeface="游ゴシック"/>
              <a:cs typeface="Times New Roman"/>
            </a:endParaRPr>
          </a:p>
        </p:txBody>
      </p:sp>
      <p:sp>
        <p:nvSpPr>
          <p:cNvPr id="95" name="テキスト ボックス 94">
            <a:extLst>
              <a:ext uri="{FF2B5EF4-FFF2-40B4-BE49-F238E27FC236}">
                <a16:creationId xmlns:a16="http://schemas.microsoft.com/office/drawing/2014/main" id="{83156785-922E-61B1-FCA2-034E5F5658F9}"/>
              </a:ext>
            </a:extLst>
          </p:cNvPr>
          <p:cNvSpPr txBox="1"/>
          <p:nvPr/>
        </p:nvSpPr>
        <p:spPr>
          <a:xfrm>
            <a:off x="1406071" y="9704585"/>
            <a:ext cx="226651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表</a:t>
            </a:r>
            <a:r>
              <a:rPr lang="en-US" altLang="ja-JP" sz="1200">
                <a:latin typeface="游ゴシック"/>
                <a:ea typeface="游ゴシック"/>
                <a:cs typeface="Times New Roman"/>
              </a:rPr>
              <a:t>2.1 </a:t>
            </a:r>
            <a:r>
              <a:rPr lang="ja-JP" altLang="en-US" sz="1200">
                <a:latin typeface="游ゴシック"/>
                <a:ea typeface="游ゴシック"/>
                <a:cs typeface="Times New Roman"/>
              </a:rPr>
              <a:t>パッケージ図の説明</a:t>
            </a:r>
            <a:endParaRPr lang="ja-JP" sz="1200">
              <a:latin typeface="游ゴシック"/>
              <a:ea typeface="游ゴシック"/>
              <a:cs typeface="Times New Roman"/>
            </a:endParaRPr>
          </a:p>
        </p:txBody>
      </p:sp>
      <p:sp>
        <p:nvSpPr>
          <p:cNvPr id="96" name="テキスト ボックス 95">
            <a:extLst>
              <a:ext uri="{FF2B5EF4-FFF2-40B4-BE49-F238E27FC236}">
                <a16:creationId xmlns:a16="http://schemas.microsoft.com/office/drawing/2014/main" id="{095CF721-E978-8AF7-D00D-D342308DF94A}"/>
              </a:ext>
            </a:extLst>
          </p:cNvPr>
          <p:cNvSpPr txBox="1"/>
          <p:nvPr/>
        </p:nvSpPr>
        <p:spPr>
          <a:xfrm>
            <a:off x="9768658" y="9860613"/>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2.2 </a:t>
            </a:r>
            <a:r>
              <a:rPr lang="ja-JP" altLang="en-US" sz="1200">
                <a:latin typeface="游ゴシック"/>
                <a:ea typeface="游ゴシック"/>
                <a:cs typeface="Times New Roman"/>
              </a:rPr>
              <a:t>クラス図</a:t>
            </a:r>
            <a:endParaRPr lang="en-US" altLang="ja-JP" sz="1200">
              <a:latin typeface="游ゴシック"/>
              <a:ea typeface="游ゴシック"/>
              <a:cs typeface="Times New Roman"/>
            </a:endParaRPr>
          </a:p>
        </p:txBody>
      </p:sp>
      <p:pic>
        <p:nvPicPr>
          <p:cNvPr id="13" name="グラフィックス 12">
            <a:extLst>
              <a:ext uri="{FF2B5EF4-FFF2-40B4-BE49-F238E27FC236}">
                <a16:creationId xmlns:a16="http://schemas.microsoft.com/office/drawing/2014/main" id="{9B72E384-A3AD-0ABC-1D2E-47A6AB4545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6925" y="2255045"/>
            <a:ext cx="3206738" cy="4355305"/>
          </a:xfrm>
          <a:prstGeom prst="rect">
            <a:avLst/>
          </a:prstGeom>
        </p:spPr>
      </p:pic>
    </p:spTree>
    <p:extLst>
      <p:ext uri="{BB962C8B-B14F-4D97-AF65-F5344CB8AC3E}">
        <p14:creationId xmlns:p14="http://schemas.microsoft.com/office/powerpoint/2010/main" val="2462800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F5FA8DAD-0DB8-17AA-05F4-0A7BF7DABA79}"/>
              </a:ext>
            </a:extLst>
          </p:cNvPr>
          <p:cNvGrpSpPr/>
          <p:nvPr/>
        </p:nvGrpSpPr>
        <p:grpSpPr>
          <a:xfrm>
            <a:off x="187727" y="34083"/>
            <a:ext cx="6929410" cy="549377"/>
            <a:chOff x="89767" y="88809"/>
            <a:chExt cx="6929410" cy="549377"/>
          </a:xfrm>
        </p:grpSpPr>
        <p:sp>
          <p:nvSpPr>
            <p:cNvPr id="7" name="四角形: 上の 2 つの角を丸める 6">
              <a:extLst>
                <a:ext uri="{FF2B5EF4-FFF2-40B4-BE49-F238E27FC236}">
                  <a16:creationId xmlns:a16="http://schemas.microsoft.com/office/drawing/2014/main" id="{5D3202E6-E2EE-2F46-2F4F-7736500E08E0}"/>
                </a:ext>
              </a:extLst>
            </p:cNvPr>
            <p:cNvSpPr/>
            <p:nvPr/>
          </p:nvSpPr>
          <p:spPr>
            <a:xfrm>
              <a:off x="3547689" y="88809"/>
              <a:ext cx="1735744" cy="549286"/>
            </a:xfrm>
            <a:prstGeom prst="round2SameRect">
              <a:avLst/>
            </a:prstGeom>
            <a:solidFill>
              <a:srgbClr val="FF9100"/>
            </a:solid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a:latin typeface="游ゴシック"/>
                  <a:ea typeface="游ゴシック"/>
                </a:rPr>
                <a:t>振舞いモデル</a:t>
              </a:r>
              <a:endParaRPr kumimoji="1" lang="en-US" altLang="ja-JP" sz="1600" b="1">
                <a:latin typeface="游ゴシック"/>
                <a:ea typeface="游ゴシック"/>
              </a:endParaRPr>
            </a:p>
          </p:txBody>
        </p:sp>
        <p:sp>
          <p:nvSpPr>
            <p:cNvPr id="8" name="四角形: 上の 2 つの角を丸める 7">
              <a:extLst>
                <a:ext uri="{FF2B5EF4-FFF2-40B4-BE49-F238E27FC236}">
                  <a16:creationId xmlns:a16="http://schemas.microsoft.com/office/drawing/2014/main" id="{B61391EC-E6D1-E058-7DBF-9242CD8FB91A}"/>
                </a:ext>
              </a:extLst>
            </p:cNvPr>
            <p:cNvSpPr/>
            <p:nvPr/>
          </p:nvSpPr>
          <p:spPr>
            <a:xfrm>
              <a:off x="5283433"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lIns="91440" tIns="45720" rIns="91440" bIns="45720" rtlCol="0" anchor="ctr"/>
            <a:lstStyle/>
            <a:p>
              <a:pPr algn="ctr"/>
              <a:r>
                <a:rPr lang="ja-JP" sz="1600" b="1">
                  <a:latin typeface="游ゴシック"/>
                  <a:ea typeface="游ゴシック"/>
                </a:rPr>
                <a:t>工夫点</a:t>
              </a:r>
              <a:endParaRPr lang="ja-JP" sz="1600">
                <a:solidFill>
                  <a:srgbClr val="000000"/>
                </a:solidFill>
                <a:latin typeface="游ゴシック"/>
                <a:ea typeface="游ゴシック"/>
              </a:endParaRPr>
            </a:p>
          </p:txBody>
        </p:sp>
        <p:sp>
          <p:nvSpPr>
            <p:cNvPr id="6" name="四角形: 上の 2 つの角を丸める 5">
              <a:extLst>
                <a:ext uri="{FF2B5EF4-FFF2-40B4-BE49-F238E27FC236}">
                  <a16:creationId xmlns:a16="http://schemas.microsoft.com/office/drawing/2014/main" id="{0A1A5740-7A21-A24C-D242-2DDED531CDBC}"/>
                </a:ext>
              </a:extLst>
            </p:cNvPr>
            <p:cNvSpPr/>
            <p:nvPr/>
          </p:nvSpPr>
          <p:spPr>
            <a:xfrm>
              <a:off x="1811945"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600" b="1">
                  <a:latin typeface="游ゴシック"/>
                  <a:ea typeface="游ゴシック"/>
                </a:rPr>
                <a:t>構造モデル</a:t>
              </a:r>
              <a:endParaRPr kumimoji="1" lang="en-US" altLang="ja-JP" sz="1600" b="1">
                <a:latin typeface="游ゴシック"/>
                <a:ea typeface="游ゴシック"/>
              </a:endParaRPr>
            </a:p>
          </p:txBody>
        </p:sp>
        <p:sp>
          <p:nvSpPr>
            <p:cNvPr id="5" name="四角形: 上の 2 つの角を丸める 4">
              <a:extLst>
                <a:ext uri="{FF2B5EF4-FFF2-40B4-BE49-F238E27FC236}">
                  <a16:creationId xmlns:a16="http://schemas.microsoft.com/office/drawing/2014/main" id="{6D1E4621-F2DD-ADE6-994F-1D4282EAF523}"/>
                </a:ext>
              </a:extLst>
            </p:cNvPr>
            <p:cNvSpPr/>
            <p:nvPr/>
          </p:nvSpPr>
          <p:spPr>
            <a:xfrm>
              <a:off x="89767" y="88900"/>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a:latin typeface="游ゴシック"/>
                  <a:ea typeface="游ゴシック"/>
                </a:rPr>
                <a:t>機能</a:t>
              </a:r>
              <a:r>
                <a:rPr kumimoji="1" lang="ja-JP" altLang="en-US" sz="1600" b="1">
                  <a:latin typeface="游ゴシック"/>
                  <a:ea typeface="游ゴシック"/>
                </a:rPr>
                <a:t>モデル</a:t>
              </a:r>
              <a:endParaRPr kumimoji="1" lang="en-US" altLang="ja-JP" sz="1600" b="1">
                <a:latin typeface="游ゴシック"/>
                <a:ea typeface="游ゴシック"/>
              </a:endParaRPr>
            </a:p>
          </p:txBody>
        </p:sp>
      </p:grpSp>
      <p:sp>
        <p:nvSpPr>
          <p:cNvPr id="25" name="正方形/長方形 24">
            <a:extLst>
              <a:ext uri="{FF2B5EF4-FFF2-40B4-BE49-F238E27FC236}">
                <a16:creationId xmlns:a16="http://schemas.microsoft.com/office/drawing/2014/main" id="{6457BD53-692D-B67A-6BB8-C294D9696D25}"/>
              </a:ext>
            </a:extLst>
          </p:cNvPr>
          <p:cNvSpPr>
            <a:spLocks noChangeAspect="1"/>
          </p:cNvSpPr>
          <p:nvPr/>
        </p:nvSpPr>
        <p:spPr>
          <a:xfrm>
            <a:off x="193776" y="634424"/>
            <a:ext cx="14613605" cy="9843282"/>
          </a:xfrm>
          <a:prstGeom prst="rect">
            <a:avLst/>
          </a:prstGeom>
          <a:noFill/>
          <a:ln w="571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a:t>　</a:t>
            </a:r>
          </a:p>
        </p:txBody>
      </p:sp>
      <p:sp>
        <p:nvSpPr>
          <p:cNvPr id="3" name="正方形/長方形 2">
            <a:extLst>
              <a:ext uri="{FF2B5EF4-FFF2-40B4-BE49-F238E27FC236}">
                <a16:creationId xmlns:a16="http://schemas.microsoft.com/office/drawing/2014/main" id="{C62D89A8-75CD-1A4F-F8AF-2543A7598663}"/>
              </a:ext>
            </a:extLst>
          </p:cNvPr>
          <p:cNvSpPr/>
          <p:nvPr/>
        </p:nvSpPr>
        <p:spPr>
          <a:xfrm>
            <a:off x="205380" y="629455"/>
            <a:ext cx="6790407" cy="4007288"/>
          </a:xfrm>
          <a:prstGeom prst="rect">
            <a:avLst/>
          </a:prstGeom>
          <a:no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游ゴシック"/>
              <a:ea typeface="游ゴシック"/>
            </a:endParaRPr>
          </a:p>
        </p:txBody>
      </p:sp>
      <p:pic>
        <p:nvPicPr>
          <p:cNvPr id="9" name="Picture 2">
            <a:extLst>
              <a:ext uri="{FF2B5EF4-FFF2-40B4-BE49-F238E27FC236}">
                <a16:creationId xmlns:a16="http://schemas.microsoft.com/office/drawing/2014/main" id="{0A2404BC-C435-2A1D-0DC0-FACB2EBD13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38392" y="-592259"/>
            <a:ext cx="2692057" cy="1808098"/>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960D8936-2659-1F42-2569-6A6A824F50D9}"/>
              </a:ext>
            </a:extLst>
          </p:cNvPr>
          <p:cNvSpPr txBox="1"/>
          <p:nvPr/>
        </p:nvSpPr>
        <p:spPr>
          <a:xfrm>
            <a:off x="305658" y="631171"/>
            <a:ext cx="4452983" cy="375937"/>
          </a:xfrm>
          <a:prstGeom prst="rect">
            <a:avLst/>
          </a:prstGeom>
          <a:noFill/>
        </p:spPr>
        <p:txBody>
          <a:bodyPr wrap="square" rtlCol="0">
            <a:spAutoFit/>
          </a:bodyPr>
          <a:lstStyle/>
          <a:p>
            <a:r>
              <a:rPr lang="en-US" altLang="ja-JP" b="1">
                <a:latin typeface="游ゴシック"/>
                <a:ea typeface="游ゴシック"/>
              </a:rPr>
              <a:t>3</a:t>
            </a:r>
            <a:r>
              <a:rPr kumimoji="1" lang="en-US" altLang="ja-JP" b="1">
                <a:latin typeface="游ゴシック"/>
                <a:ea typeface="游ゴシック"/>
              </a:rPr>
              <a:t>.1 </a:t>
            </a:r>
            <a:r>
              <a:rPr kumimoji="1" lang="ja-JP" altLang="en-US" b="1">
                <a:latin typeface="游ゴシック"/>
                <a:ea typeface="游ゴシック"/>
              </a:rPr>
              <a:t>ダブルループ攻略シナリオの振舞い</a:t>
            </a:r>
          </a:p>
        </p:txBody>
      </p:sp>
      <p:sp>
        <p:nvSpPr>
          <p:cNvPr id="11" name="テキスト ボックス 10">
            <a:extLst>
              <a:ext uri="{FF2B5EF4-FFF2-40B4-BE49-F238E27FC236}">
                <a16:creationId xmlns:a16="http://schemas.microsoft.com/office/drawing/2014/main" id="{A2A4249A-6F21-909F-7CA6-2D06EB48CB3F}"/>
              </a:ext>
            </a:extLst>
          </p:cNvPr>
          <p:cNvSpPr txBox="1"/>
          <p:nvPr/>
        </p:nvSpPr>
        <p:spPr>
          <a:xfrm>
            <a:off x="204961" y="1007108"/>
            <a:ext cx="668616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機能モデル、構造モデルに基づき、</a:t>
            </a:r>
            <a:r>
              <a:rPr lang="en-US" altLang="ja-JP" sz="1200">
                <a:latin typeface="游ゴシック"/>
                <a:ea typeface="游ゴシック"/>
                <a:cs typeface="Times New Roman"/>
              </a:rPr>
              <a:t>L</a:t>
            </a:r>
            <a:r>
              <a:rPr lang="ja-JP" altLang="en-US" sz="1200">
                <a:latin typeface="游ゴシック"/>
                <a:ea typeface="游ゴシック"/>
                <a:cs typeface="Times New Roman"/>
              </a:rPr>
              <a:t>コースでの走行に着目したシナリオ開始から青サークル検出によるシナリオ終了までのシナリオクラスの振舞いをステートマシン図に示す（図</a:t>
            </a:r>
            <a:r>
              <a:rPr lang="en-US" altLang="ja-JP" sz="1200">
                <a:latin typeface="游ゴシック"/>
                <a:ea typeface="游ゴシック"/>
                <a:cs typeface="Times New Roman"/>
              </a:rPr>
              <a:t>3.1</a:t>
            </a:r>
            <a:r>
              <a:rPr lang="ja-JP" altLang="en-US" sz="1200">
                <a:latin typeface="游ゴシック"/>
                <a:ea typeface="游ゴシック"/>
                <a:cs typeface="Times New Roman"/>
              </a:rPr>
              <a:t>）。</a:t>
            </a:r>
            <a:endParaRPr lang="ja-JP" sz="1200">
              <a:latin typeface="游ゴシック"/>
              <a:ea typeface="游ゴシック"/>
              <a:cs typeface="Times New Roman"/>
            </a:endParaRPr>
          </a:p>
        </p:txBody>
      </p:sp>
      <p:pic>
        <p:nvPicPr>
          <p:cNvPr id="15" name="グラフィックス 14">
            <a:extLst>
              <a:ext uri="{FF2B5EF4-FFF2-40B4-BE49-F238E27FC236}">
                <a16:creationId xmlns:a16="http://schemas.microsoft.com/office/drawing/2014/main" id="{E0270584-507F-E407-45AD-D1C9AC8BBE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534" y="1653439"/>
            <a:ext cx="6422203" cy="2684549"/>
          </a:xfrm>
          <a:prstGeom prst="rect">
            <a:avLst/>
          </a:prstGeom>
        </p:spPr>
      </p:pic>
      <p:sp>
        <p:nvSpPr>
          <p:cNvPr id="16" name="テキスト ボックス 15">
            <a:extLst>
              <a:ext uri="{FF2B5EF4-FFF2-40B4-BE49-F238E27FC236}">
                <a16:creationId xmlns:a16="http://schemas.microsoft.com/office/drawing/2014/main" id="{66DCA9C9-8D08-F27B-5287-BC39F070A76A}"/>
              </a:ext>
            </a:extLst>
          </p:cNvPr>
          <p:cNvSpPr txBox="1"/>
          <p:nvPr/>
        </p:nvSpPr>
        <p:spPr>
          <a:xfrm>
            <a:off x="2844334" y="4361552"/>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3.1 </a:t>
            </a:r>
            <a:r>
              <a:rPr lang="ja-JP" altLang="en-US" sz="1200">
                <a:latin typeface="游ゴシック"/>
                <a:ea typeface="游ゴシック"/>
                <a:cs typeface="Times New Roman"/>
              </a:rPr>
              <a:t>ステートマシン図</a:t>
            </a:r>
            <a:endParaRPr lang="ja-JP" sz="1200">
              <a:latin typeface="游ゴシック"/>
              <a:ea typeface="游ゴシック"/>
              <a:cs typeface="Times New Roman"/>
            </a:endParaRPr>
          </a:p>
        </p:txBody>
      </p:sp>
      <p:sp>
        <p:nvSpPr>
          <p:cNvPr id="17" name="テキスト ボックス 16">
            <a:extLst>
              <a:ext uri="{FF2B5EF4-FFF2-40B4-BE49-F238E27FC236}">
                <a16:creationId xmlns:a16="http://schemas.microsoft.com/office/drawing/2014/main" id="{F4452241-79E0-C08E-7E7A-CDFA2966A7E8}"/>
              </a:ext>
            </a:extLst>
          </p:cNvPr>
          <p:cNvSpPr txBox="1"/>
          <p:nvPr/>
        </p:nvSpPr>
        <p:spPr>
          <a:xfrm>
            <a:off x="277124" y="4689662"/>
            <a:ext cx="4452983" cy="375937"/>
          </a:xfrm>
          <a:prstGeom prst="rect">
            <a:avLst/>
          </a:prstGeom>
          <a:noFill/>
        </p:spPr>
        <p:txBody>
          <a:bodyPr wrap="square" rtlCol="0">
            <a:spAutoFit/>
          </a:bodyPr>
          <a:lstStyle/>
          <a:p>
            <a:r>
              <a:rPr lang="en-US" altLang="ja-JP" b="1">
                <a:latin typeface="游ゴシック"/>
                <a:ea typeface="游ゴシック"/>
              </a:rPr>
              <a:t>3</a:t>
            </a:r>
            <a:r>
              <a:rPr kumimoji="1" lang="en-US" altLang="ja-JP" b="1">
                <a:latin typeface="游ゴシック"/>
                <a:ea typeface="游ゴシック"/>
              </a:rPr>
              <a:t>.2 </a:t>
            </a:r>
            <a:r>
              <a:rPr kumimoji="1" lang="ja-JP" altLang="en-US" b="1">
                <a:latin typeface="游ゴシック"/>
                <a:ea typeface="游ゴシック"/>
              </a:rPr>
              <a:t>シナリオシーケンサーの振舞い</a:t>
            </a:r>
          </a:p>
        </p:txBody>
      </p:sp>
      <p:sp>
        <p:nvSpPr>
          <p:cNvPr id="18" name="テキスト ボックス 17">
            <a:extLst>
              <a:ext uri="{FF2B5EF4-FFF2-40B4-BE49-F238E27FC236}">
                <a16:creationId xmlns:a16="http://schemas.microsoft.com/office/drawing/2014/main" id="{56C07019-6B79-F8D9-1320-D8C68DC6AC84}"/>
              </a:ext>
            </a:extLst>
          </p:cNvPr>
          <p:cNvSpPr txBox="1"/>
          <p:nvPr/>
        </p:nvSpPr>
        <p:spPr>
          <a:xfrm>
            <a:off x="349736" y="4960203"/>
            <a:ext cx="381586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ダブルループ進入準備シーンを例に、シナリオシーケンサーがシーンを実行する一連の流れをシーケンス図に示す（図</a:t>
            </a:r>
            <a:r>
              <a:rPr lang="en-US" altLang="ja-JP" sz="1200">
                <a:latin typeface="游ゴシック"/>
                <a:ea typeface="游ゴシック"/>
                <a:cs typeface="Times New Roman"/>
              </a:rPr>
              <a:t>3.2 - </a:t>
            </a:r>
            <a:r>
              <a:rPr lang="ja-JP" altLang="en-US" sz="1200">
                <a:latin typeface="游ゴシック"/>
                <a:ea typeface="游ゴシック"/>
                <a:cs typeface="Times New Roman"/>
              </a:rPr>
              <a:t>図</a:t>
            </a:r>
            <a:r>
              <a:rPr lang="en-US" altLang="ja-JP" sz="1200">
                <a:latin typeface="游ゴシック"/>
                <a:ea typeface="游ゴシック"/>
                <a:cs typeface="Times New Roman"/>
              </a:rPr>
              <a:t>3.5</a:t>
            </a:r>
            <a:r>
              <a:rPr lang="ja-JP" altLang="en-US" sz="1200">
                <a:latin typeface="游ゴシック"/>
                <a:ea typeface="游ゴシック"/>
                <a:cs typeface="Times New Roman"/>
              </a:rPr>
              <a:t>）。なお、ほかのシーンの振舞いは紙面の都合上省略する。</a:t>
            </a:r>
            <a:endParaRPr lang="ja-JP" sz="1200">
              <a:latin typeface="游ゴシック"/>
              <a:ea typeface="游ゴシック"/>
              <a:cs typeface="Times New Roman"/>
            </a:endParaRPr>
          </a:p>
        </p:txBody>
      </p:sp>
      <p:sp>
        <p:nvSpPr>
          <p:cNvPr id="14" name="テキスト ボックス 13">
            <a:extLst>
              <a:ext uri="{FF2B5EF4-FFF2-40B4-BE49-F238E27FC236}">
                <a16:creationId xmlns:a16="http://schemas.microsoft.com/office/drawing/2014/main" id="{68CF58E0-70D3-055A-303A-A5731541DA19}"/>
              </a:ext>
            </a:extLst>
          </p:cNvPr>
          <p:cNvSpPr txBox="1"/>
          <p:nvPr/>
        </p:nvSpPr>
        <p:spPr>
          <a:xfrm>
            <a:off x="1098041" y="9301311"/>
            <a:ext cx="22986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3.2 </a:t>
            </a:r>
            <a:r>
              <a:rPr lang="ja-JP" altLang="en-US" sz="1200">
                <a:latin typeface="游ゴシック"/>
                <a:ea typeface="游ゴシック"/>
                <a:cs typeface="Times New Roman"/>
              </a:rPr>
              <a:t>シナリオシーケンサー</a:t>
            </a:r>
            <a:endParaRPr lang="ja-JP" sz="1200">
              <a:latin typeface="游ゴシック"/>
              <a:ea typeface="游ゴシック"/>
              <a:cs typeface="Times New Roman"/>
            </a:endParaRPr>
          </a:p>
        </p:txBody>
      </p:sp>
      <p:sp>
        <p:nvSpPr>
          <p:cNvPr id="19" name="テキスト ボックス 18">
            <a:extLst>
              <a:ext uri="{FF2B5EF4-FFF2-40B4-BE49-F238E27FC236}">
                <a16:creationId xmlns:a16="http://schemas.microsoft.com/office/drawing/2014/main" id="{FFBA0C5C-1F51-AEF0-35FC-F79D3C8F050B}"/>
              </a:ext>
            </a:extLst>
          </p:cNvPr>
          <p:cNvSpPr txBox="1"/>
          <p:nvPr/>
        </p:nvSpPr>
        <p:spPr>
          <a:xfrm>
            <a:off x="6303003" y="10071311"/>
            <a:ext cx="229861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3.3 </a:t>
            </a:r>
            <a:r>
              <a:rPr lang="ja-JP" altLang="en-US" sz="1200">
                <a:latin typeface="游ゴシック"/>
                <a:ea typeface="游ゴシック"/>
                <a:cs typeface="Times New Roman"/>
              </a:rPr>
              <a:t>ダブルループシナリオ</a:t>
            </a:r>
            <a:endParaRPr lang="ja-JP" sz="1200">
              <a:latin typeface="游ゴシック"/>
              <a:ea typeface="游ゴシック"/>
              <a:cs typeface="Times New Roman"/>
            </a:endParaRPr>
          </a:p>
        </p:txBody>
      </p:sp>
      <p:sp>
        <p:nvSpPr>
          <p:cNvPr id="21" name="テキスト ボックス 20">
            <a:extLst>
              <a:ext uri="{FF2B5EF4-FFF2-40B4-BE49-F238E27FC236}">
                <a16:creationId xmlns:a16="http://schemas.microsoft.com/office/drawing/2014/main" id="{3D212BA7-5391-0A59-4E98-F8674CCB7837}"/>
              </a:ext>
            </a:extLst>
          </p:cNvPr>
          <p:cNvSpPr txBox="1"/>
          <p:nvPr/>
        </p:nvSpPr>
        <p:spPr>
          <a:xfrm>
            <a:off x="10642597" y="4514919"/>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3.4 </a:t>
            </a:r>
            <a:r>
              <a:rPr lang="en-US" altLang="ja-JP" sz="1200" err="1">
                <a:latin typeface="游ゴシック"/>
                <a:ea typeface="游ゴシック"/>
                <a:cs typeface="Times New Roman"/>
              </a:rPr>
              <a:t>ライントレース</a:t>
            </a:r>
            <a:endParaRPr lang="ja-JP" altLang="en-US" sz="1200">
              <a:latin typeface="游ゴシック"/>
              <a:ea typeface="游ゴシック"/>
              <a:cs typeface="Times New Roman"/>
            </a:endParaRPr>
          </a:p>
        </p:txBody>
      </p:sp>
      <p:sp>
        <p:nvSpPr>
          <p:cNvPr id="23" name="テキスト ボックス 22">
            <a:extLst>
              <a:ext uri="{FF2B5EF4-FFF2-40B4-BE49-F238E27FC236}">
                <a16:creationId xmlns:a16="http://schemas.microsoft.com/office/drawing/2014/main" id="{3A1494D1-AA25-193E-D62D-2258566EAEAC}"/>
              </a:ext>
            </a:extLst>
          </p:cNvPr>
          <p:cNvSpPr txBox="1"/>
          <p:nvPr/>
        </p:nvSpPr>
        <p:spPr>
          <a:xfrm>
            <a:off x="11867121" y="10037198"/>
            <a:ext cx="192125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a:latin typeface="游ゴシック"/>
                <a:ea typeface="游ゴシック"/>
                <a:cs typeface="Times New Roman"/>
              </a:rPr>
              <a:t>図</a:t>
            </a:r>
            <a:r>
              <a:rPr lang="en-US" altLang="ja-JP" sz="1200">
                <a:latin typeface="游ゴシック"/>
                <a:ea typeface="游ゴシック"/>
                <a:cs typeface="Times New Roman"/>
              </a:rPr>
              <a:t>3.5 </a:t>
            </a:r>
            <a:r>
              <a:rPr lang="en-US" altLang="ja-JP" sz="1200" err="1">
                <a:latin typeface="游ゴシック"/>
                <a:ea typeface="游ゴシック"/>
                <a:cs typeface="Times New Roman"/>
              </a:rPr>
              <a:t>青色判定</a:t>
            </a:r>
            <a:endParaRPr lang="ja-JP" altLang="en-US" sz="1200">
              <a:latin typeface="游ゴシック"/>
              <a:ea typeface="游ゴシック"/>
              <a:cs typeface="Times New Roman"/>
            </a:endParaRPr>
          </a:p>
        </p:txBody>
      </p:sp>
      <p:pic>
        <p:nvPicPr>
          <p:cNvPr id="29" name="グラフィックス 28">
            <a:extLst>
              <a:ext uri="{FF2B5EF4-FFF2-40B4-BE49-F238E27FC236}">
                <a16:creationId xmlns:a16="http://schemas.microsoft.com/office/drawing/2014/main" id="{DF714FF1-DF97-E791-000D-C849703EEE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5801" y="4972504"/>
            <a:ext cx="5905879" cy="5003800"/>
          </a:xfrm>
          <a:prstGeom prst="rect">
            <a:avLst/>
          </a:prstGeom>
        </p:spPr>
      </p:pic>
      <p:pic>
        <p:nvPicPr>
          <p:cNvPr id="38" name="グラフィックス 37">
            <a:extLst>
              <a:ext uri="{FF2B5EF4-FFF2-40B4-BE49-F238E27FC236}">
                <a16:creationId xmlns:a16="http://schemas.microsoft.com/office/drawing/2014/main" id="{B0DA13D4-A570-EBCF-B88F-D25F4198ED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40339" y="7743319"/>
            <a:ext cx="4423228" cy="1861846"/>
          </a:xfrm>
          <a:prstGeom prst="rect">
            <a:avLst/>
          </a:prstGeom>
        </p:spPr>
      </p:pic>
      <p:pic>
        <p:nvPicPr>
          <p:cNvPr id="69" name="グラフィックス 68">
            <a:extLst>
              <a:ext uri="{FF2B5EF4-FFF2-40B4-BE49-F238E27FC236}">
                <a16:creationId xmlns:a16="http://schemas.microsoft.com/office/drawing/2014/main" id="{26E52828-ACDC-A1BA-930E-BC5EFAD3344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59738" y="716756"/>
            <a:ext cx="6622289" cy="3721894"/>
          </a:xfrm>
          <a:prstGeom prst="rect">
            <a:avLst/>
          </a:prstGeom>
        </p:spPr>
      </p:pic>
      <p:sp>
        <p:nvSpPr>
          <p:cNvPr id="51" name="フリーフォーム: 図形 50">
            <a:extLst>
              <a:ext uri="{FF2B5EF4-FFF2-40B4-BE49-F238E27FC236}">
                <a16:creationId xmlns:a16="http://schemas.microsoft.com/office/drawing/2014/main" id="{01704B85-98DA-5CE3-3FA1-0B0AFCE513BA}"/>
              </a:ext>
            </a:extLst>
          </p:cNvPr>
          <p:cNvSpPr/>
          <p:nvPr/>
        </p:nvSpPr>
        <p:spPr>
          <a:xfrm>
            <a:off x="7858125" y="1657350"/>
            <a:ext cx="2289175" cy="6229350"/>
          </a:xfrm>
          <a:custGeom>
            <a:avLst/>
            <a:gdLst>
              <a:gd name="connsiteX0" fmla="*/ 990600 w 2260600"/>
              <a:gd name="connsiteY0" fmla="*/ 3689350 h 3689350"/>
              <a:gd name="connsiteX1" fmla="*/ 2260600 w 2260600"/>
              <a:gd name="connsiteY1" fmla="*/ 3689350 h 3689350"/>
              <a:gd name="connsiteX2" fmla="*/ 2260600 w 2260600"/>
              <a:gd name="connsiteY2" fmla="*/ 622300 h 3689350"/>
              <a:gd name="connsiteX3" fmla="*/ 0 w 2260600"/>
              <a:gd name="connsiteY3" fmla="*/ 622300 h 3689350"/>
              <a:gd name="connsiteX4" fmla="*/ 0 w 2260600"/>
              <a:gd name="connsiteY4" fmla="*/ 0 h 3689350"/>
              <a:gd name="connsiteX5" fmla="*/ 171450 w 2260600"/>
              <a:gd name="connsiteY5" fmla="*/ 0 h 3689350"/>
              <a:gd name="connsiteX6" fmla="*/ 171450 w 2260600"/>
              <a:gd name="connsiteY6" fmla="*/ 0 h 3689350"/>
              <a:gd name="connsiteX7" fmla="*/ 114300 w 2260600"/>
              <a:gd name="connsiteY7" fmla="*/ 0 h 3689350"/>
              <a:gd name="connsiteX0" fmla="*/ 990600 w 2260600"/>
              <a:gd name="connsiteY0" fmla="*/ 3689350 h 3689350"/>
              <a:gd name="connsiteX1" fmla="*/ 2260600 w 2260600"/>
              <a:gd name="connsiteY1" fmla="*/ 3689350 h 3689350"/>
              <a:gd name="connsiteX2" fmla="*/ 2260600 w 2260600"/>
              <a:gd name="connsiteY2" fmla="*/ 622300 h 3689350"/>
              <a:gd name="connsiteX3" fmla="*/ 9525 w 2260600"/>
              <a:gd name="connsiteY3" fmla="*/ 641038 h 3689350"/>
              <a:gd name="connsiteX4" fmla="*/ 0 w 2260600"/>
              <a:gd name="connsiteY4" fmla="*/ 0 h 3689350"/>
              <a:gd name="connsiteX5" fmla="*/ 171450 w 2260600"/>
              <a:gd name="connsiteY5" fmla="*/ 0 h 3689350"/>
              <a:gd name="connsiteX6" fmla="*/ 171450 w 2260600"/>
              <a:gd name="connsiteY6" fmla="*/ 0 h 3689350"/>
              <a:gd name="connsiteX7" fmla="*/ 114300 w 2260600"/>
              <a:gd name="connsiteY7" fmla="*/ 0 h 3689350"/>
              <a:gd name="connsiteX0" fmla="*/ 990600 w 2260600"/>
              <a:gd name="connsiteY0" fmla="*/ 3689350 h 3689350"/>
              <a:gd name="connsiteX1" fmla="*/ 2260600 w 2260600"/>
              <a:gd name="connsiteY1" fmla="*/ 3689350 h 3689350"/>
              <a:gd name="connsiteX2" fmla="*/ 2260600 w 2260600"/>
              <a:gd name="connsiteY2" fmla="*/ 622300 h 3689350"/>
              <a:gd name="connsiteX3" fmla="*/ 28575 w 2260600"/>
              <a:gd name="connsiteY3" fmla="*/ 1671641 h 3689350"/>
              <a:gd name="connsiteX4" fmla="*/ 0 w 2260600"/>
              <a:gd name="connsiteY4" fmla="*/ 0 h 3689350"/>
              <a:gd name="connsiteX5" fmla="*/ 171450 w 2260600"/>
              <a:gd name="connsiteY5" fmla="*/ 0 h 3689350"/>
              <a:gd name="connsiteX6" fmla="*/ 171450 w 2260600"/>
              <a:gd name="connsiteY6" fmla="*/ 0 h 3689350"/>
              <a:gd name="connsiteX7" fmla="*/ 114300 w 2260600"/>
              <a:gd name="connsiteY7" fmla="*/ 0 h 3689350"/>
              <a:gd name="connsiteX0" fmla="*/ 990600 w 2270125"/>
              <a:gd name="connsiteY0" fmla="*/ 3689350 h 3689350"/>
              <a:gd name="connsiteX1" fmla="*/ 2260600 w 2270125"/>
              <a:gd name="connsiteY1" fmla="*/ 3689350 h 3689350"/>
              <a:gd name="connsiteX2" fmla="*/ 2270125 w 2270125"/>
              <a:gd name="connsiteY2" fmla="*/ 1677887 h 3689350"/>
              <a:gd name="connsiteX3" fmla="*/ 28575 w 2270125"/>
              <a:gd name="connsiteY3" fmla="*/ 1671641 h 3689350"/>
              <a:gd name="connsiteX4" fmla="*/ 0 w 2270125"/>
              <a:gd name="connsiteY4" fmla="*/ 0 h 3689350"/>
              <a:gd name="connsiteX5" fmla="*/ 171450 w 2270125"/>
              <a:gd name="connsiteY5" fmla="*/ 0 h 3689350"/>
              <a:gd name="connsiteX6" fmla="*/ 171450 w 2270125"/>
              <a:gd name="connsiteY6" fmla="*/ 0 h 3689350"/>
              <a:gd name="connsiteX7" fmla="*/ 114300 w 2270125"/>
              <a:gd name="connsiteY7" fmla="*/ 0 h 3689350"/>
              <a:gd name="connsiteX0" fmla="*/ 990600 w 2270125"/>
              <a:gd name="connsiteY0" fmla="*/ 3689350 h 3689350"/>
              <a:gd name="connsiteX1" fmla="*/ 2260600 w 2270125"/>
              <a:gd name="connsiteY1" fmla="*/ 3689350 h 3689350"/>
              <a:gd name="connsiteX2" fmla="*/ 2270125 w 2270125"/>
              <a:gd name="connsiteY2" fmla="*/ 1677887 h 3689350"/>
              <a:gd name="connsiteX3" fmla="*/ 28575 w 2270125"/>
              <a:gd name="connsiteY3" fmla="*/ 1671641 h 3689350"/>
              <a:gd name="connsiteX4" fmla="*/ 0 w 2270125"/>
              <a:gd name="connsiteY4" fmla="*/ 0 h 3689350"/>
              <a:gd name="connsiteX5" fmla="*/ 171450 w 2270125"/>
              <a:gd name="connsiteY5" fmla="*/ 0 h 3689350"/>
              <a:gd name="connsiteX6" fmla="*/ 171450 w 2270125"/>
              <a:gd name="connsiteY6" fmla="*/ 0 h 3689350"/>
              <a:gd name="connsiteX0" fmla="*/ 990600 w 2270125"/>
              <a:gd name="connsiteY0" fmla="*/ 3689350 h 3689350"/>
              <a:gd name="connsiteX1" fmla="*/ 2260600 w 2270125"/>
              <a:gd name="connsiteY1" fmla="*/ 3689350 h 3689350"/>
              <a:gd name="connsiteX2" fmla="*/ 2270125 w 2270125"/>
              <a:gd name="connsiteY2" fmla="*/ 1677887 h 3689350"/>
              <a:gd name="connsiteX3" fmla="*/ 28575 w 2270125"/>
              <a:gd name="connsiteY3" fmla="*/ 1671641 h 3689350"/>
              <a:gd name="connsiteX4" fmla="*/ 0 w 2270125"/>
              <a:gd name="connsiteY4" fmla="*/ 0 h 3689350"/>
              <a:gd name="connsiteX5" fmla="*/ 171450 w 2270125"/>
              <a:gd name="connsiteY5" fmla="*/ 0 h 3689350"/>
              <a:gd name="connsiteX0" fmla="*/ 1004888 w 2284413"/>
              <a:gd name="connsiteY0" fmla="*/ 3689350 h 3689350"/>
              <a:gd name="connsiteX1" fmla="*/ 2274888 w 2284413"/>
              <a:gd name="connsiteY1" fmla="*/ 3689350 h 3689350"/>
              <a:gd name="connsiteX2" fmla="*/ 2284413 w 2284413"/>
              <a:gd name="connsiteY2" fmla="*/ 1677887 h 3689350"/>
              <a:gd name="connsiteX3" fmla="*/ 0 w 2284413"/>
              <a:gd name="connsiteY3" fmla="*/ 1677887 h 3689350"/>
              <a:gd name="connsiteX4" fmla="*/ 14288 w 2284413"/>
              <a:gd name="connsiteY4" fmla="*/ 0 h 3689350"/>
              <a:gd name="connsiteX5" fmla="*/ 185738 w 2284413"/>
              <a:gd name="connsiteY5" fmla="*/ 0 h 3689350"/>
              <a:gd name="connsiteX0" fmla="*/ 1009650 w 2289175"/>
              <a:gd name="connsiteY0" fmla="*/ 3689350 h 3689350"/>
              <a:gd name="connsiteX1" fmla="*/ 2279650 w 2289175"/>
              <a:gd name="connsiteY1" fmla="*/ 3689350 h 3689350"/>
              <a:gd name="connsiteX2" fmla="*/ 2289175 w 2289175"/>
              <a:gd name="connsiteY2" fmla="*/ 1677887 h 3689350"/>
              <a:gd name="connsiteX3" fmla="*/ 4762 w 2289175"/>
              <a:gd name="connsiteY3" fmla="*/ 1677887 h 3689350"/>
              <a:gd name="connsiteX4" fmla="*/ 0 w 2289175"/>
              <a:gd name="connsiteY4" fmla="*/ 0 h 3689350"/>
              <a:gd name="connsiteX5" fmla="*/ 190500 w 2289175"/>
              <a:gd name="connsiteY5" fmla="*/ 0 h 3689350"/>
              <a:gd name="connsiteX0" fmla="*/ 1009650 w 2289175"/>
              <a:gd name="connsiteY0" fmla="*/ 4084935 h 4084935"/>
              <a:gd name="connsiteX1" fmla="*/ 2279650 w 2289175"/>
              <a:gd name="connsiteY1" fmla="*/ 4084935 h 4084935"/>
              <a:gd name="connsiteX2" fmla="*/ 2289175 w 2289175"/>
              <a:gd name="connsiteY2" fmla="*/ 2073472 h 4084935"/>
              <a:gd name="connsiteX3" fmla="*/ 4762 w 2289175"/>
              <a:gd name="connsiteY3" fmla="*/ 2073472 h 4084935"/>
              <a:gd name="connsiteX4" fmla="*/ 0 w 2289175"/>
              <a:gd name="connsiteY4" fmla="*/ 0 h 4084935"/>
              <a:gd name="connsiteX5" fmla="*/ 190500 w 2289175"/>
              <a:gd name="connsiteY5" fmla="*/ 395585 h 4084935"/>
              <a:gd name="connsiteX0" fmla="*/ 1009650 w 2289175"/>
              <a:gd name="connsiteY0" fmla="*/ 4084935 h 4084935"/>
              <a:gd name="connsiteX1" fmla="*/ 2279650 w 2289175"/>
              <a:gd name="connsiteY1" fmla="*/ 4084935 h 4084935"/>
              <a:gd name="connsiteX2" fmla="*/ 2289175 w 2289175"/>
              <a:gd name="connsiteY2" fmla="*/ 2073472 h 4084935"/>
              <a:gd name="connsiteX3" fmla="*/ 4762 w 2289175"/>
              <a:gd name="connsiteY3" fmla="*/ 2073472 h 4084935"/>
              <a:gd name="connsiteX4" fmla="*/ 0 w 2289175"/>
              <a:gd name="connsiteY4" fmla="*/ 0 h 4084935"/>
              <a:gd name="connsiteX5" fmla="*/ 285750 w 2289175"/>
              <a:gd name="connsiteY5" fmla="*/ 0 h 4084935"/>
              <a:gd name="connsiteX0" fmla="*/ 1009650 w 2289175"/>
              <a:gd name="connsiteY0" fmla="*/ 4084935 h 4084935"/>
              <a:gd name="connsiteX1" fmla="*/ 2279650 w 2289175"/>
              <a:gd name="connsiteY1" fmla="*/ 4084935 h 4084935"/>
              <a:gd name="connsiteX2" fmla="*/ 2289175 w 2289175"/>
              <a:gd name="connsiteY2" fmla="*/ 2073472 h 4084935"/>
              <a:gd name="connsiteX3" fmla="*/ 4762 w 2289175"/>
              <a:gd name="connsiteY3" fmla="*/ 2073472 h 4084935"/>
              <a:gd name="connsiteX4" fmla="*/ 0 w 2289175"/>
              <a:gd name="connsiteY4" fmla="*/ 0 h 4084935"/>
              <a:gd name="connsiteX5" fmla="*/ 262890 w 2289175"/>
              <a:gd name="connsiteY5" fmla="*/ 0 h 4084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9175" h="4084935">
                <a:moveTo>
                  <a:pt x="1009650" y="4084935"/>
                </a:moveTo>
                <a:lnTo>
                  <a:pt x="2279650" y="4084935"/>
                </a:lnTo>
                <a:lnTo>
                  <a:pt x="2289175" y="2073472"/>
                </a:lnTo>
                <a:lnTo>
                  <a:pt x="4762" y="2073472"/>
                </a:lnTo>
                <a:cubicBezTo>
                  <a:pt x="3175" y="1514176"/>
                  <a:pt x="1587" y="559296"/>
                  <a:pt x="0" y="0"/>
                </a:cubicBezTo>
                <a:lnTo>
                  <a:pt x="262890" y="0"/>
                </a:lnTo>
              </a:path>
            </a:pathLst>
          </a:custGeom>
          <a:noFill/>
          <a:ln w="63500">
            <a:solidFill>
              <a:schemeClr val="accent2"/>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フリーフォーム: 図形 59">
            <a:extLst>
              <a:ext uri="{FF2B5EF4-FFF2-40B4-BE49-F238E27FC236}">
                <a16:creationId xmlns:a16="http://schemas.microsoft.com/office/drawing/2014/main" id="{3C245DD8-F131-7823-4411-2344DCB51E27}"/>
              </a:ext>
            </a:extLst>
          </p:cNvPr>
          <p:cNvSpPr/>
          <p:nvPr/>
        </p:nvSpPr>
        <p:spPr>
          <a:xfrm>
            <a:off x="9853613" y="8423593"/>
            <a:ext cx="442912" cy="472757"/>
          </a:xfrm>
          <a:custGeom>
            <a:avLst/>
            <a:gdLst>
              <a:gd name="connsiteX0" fmla="*/ 0 w 442912"/>
              <a:gd name="connsiteY0" fmla="*/ 0 h 471487"/>
              <a:gd name="connsiteX1" fmla="*/ 295275 w 442912"/>
              <a:gd name="connsiteY1" fmla="*/ 0 h 471487"/>
              <a:gd name="connsiteX2" fmla="*/ 295275 w 442912"/>
              <a:gd name="connsiteY2" fmla="*/ 471487 h 471487"/>
              <a:gd name="connsiteX3" fmla="*/ 442912 w 442912"/>
              <a:gd name="connsiteY3" fmla="*/ 471487 h 471487"/>
              <a:gd name="connsiteX4" fmla="*/ 442912 w 442912"/>
              <a:gd name="connsiteY4" fmla="*/ 471487 h 471487"/>
              <a:gd name="connsiteX0" fmla="*/ 0 w 442912"/>
              <a:gd name="connsiteY0" fmla="*/ 7620 h 479107"/>
              <a:gd name="connsiteX1" fmla="*/ 173355 w 442912"/>
              <a:gd name="connsiteY1" fmla="*/ 0 h 479107"/>
              <a:gd name="connsiteX2" fmla="*/ 295275 w 442912"/>
              <a:gd name="connsiteY2" fmla="*/ 479107 h 479107"/>
              <a:gd name="connsiteX3" fmla="*/ 442912 w 442912"/>
              <a:gd name="connsiteY3" fmla="*/ 479107 h 479107"/>
              <a:gd name="connsiteX4" fmla="*/ 442912 w 442912"/>
              <a:gd name="connsiteY4" fmla="*/ 479107 h 479107"/>
              <a:gd name="connsiteX0" fmla="*/ 0 w 442912"/>
              <a:gd name="connsiteY0" fmla="*/ 7620 h 479107"/>
              <a:gd name="connsiteX1" fmla="*/ 173355 w 442912"/>
              <a:gd name="connsiteY1" fmla="*/ 0 h 479107"/>
              <a:gd name="connsiteX2" fmla="*/ 165735 w 442912"/>
              <a:gd name="connsiteY2" fmla="*/ 471487 h 479107"/>
              <a:gd name="connsiteX3" fmla="*/ 442912 w 442912"/>
              <a:gd name="connsiteY3" fmla="*/ 479107 h 479107"/>
              <a:gd name="connsiteX4" fmla="*/ 442912 w 442912"/>
              <a:gd name="connsiteY4" fmla="*/ 479107 h 479107"/>
              <a:gd name="connsiteX0" fmla="*/ 0 w 442912"/>
              <a:gd name="connsiteY0" fmla="*/ 7620 h 479107"/>
              <a:gd name="connsiteX1" fmla="*/ 173355 w 442912"/>
              <a:gd name="connsiteY1" fmla="*/ 0 h 479107"/>
              <a:gd name="connsiteX2" fmla="*/ 188595 w 442912"/>
              <a:gd name="connsiteY2" fmla="*/ 471487 h 479107"/>
              <a:gd name="connsiteX3" fmla="*/ 442912 w 442912"/>
              <a:gd name="connsiteY3" fmla="*/ 479107 h 479107"/>
              <a:gd name="connsiteX4" fmla="*/ 442912 w 442912"/>
              <a:gd name="connsiteY4" fmla="*/ 479107 h 479107"/>
              <a:gd name="connsiteX0" fmla="*/ 0 w 442912"/>
              <a:gd name="connsiteY0" fmla="*/ 7620 h 479107"/>
              <a:gd name="connsiteX1" fmla="*/ 173355 w 442912"/>
              <a:gd name="connsiteY1" fmla="*/ 0 h 479107"/>
              <a:gd name="connsiteX2" fmla="*/ 173355 w 442912"/>
              <a:gd name="connsiteY2" fmla="*/ 471487 h 479107"/>
              <a:gd name="connsiteX3" fmla="*/ 442912 w 442912"/>
              <a:gd name="connsiteY3" fmla="*/ 479107 h 479107"/>
              <a:gd name="connsiteX4" fmla="*/ 442912 w 442912"/>
              <a:gd name="connsiteY4" fmla="*/ 479107 h 479107"/>
              <a:gd name="connsiteX0" fmla="*/ 0 w 442912"/>
              <a:gd name="connsiteY0" fmla="*/ 0 h 471487"/>
              <a:gd name="connsiteX1" fmla="*/ 173355 w 442912"/>
              <a:gd name="connsiteY1" fmla="*/ 17780 h 471487"/>
              <a:gd name="connsiteX2" fmla="*/ 173355 w 442912"/>
              <a:gd name="connsiteY2" fmla="*/ 463867 h 471487"/>
              <a:gd name="connsiteX3" fmla="*/ 442912 w 442912"/>
              <a:gd name="connsiteY3" fmla="*/ 471487 h 471487"/>
              <a:gd name="connsiteX4" fmla="*/ 442912 w 442912"/>
              <a:gd name="connsiteY4" fmla="*/ 471487 h 471487"/>
              <a:gd name="connsiteX0" fmla="*/ 0 w 442912"/>
              <a:gd name="connsiteY0" fmla="*/ 1270 h 472757"/>
              <a:gd name="connsiteX1" fmla="*/ 167005 w 442912"/>
              <a:gd name="connsiteY1" fmla="*/ 0 h 472757"/>
              <a:gd name="connsiteX2" fmla="*/ 173355 w 442912"/>
              <a:gd name="connsiteY2" fmla="*/ 465137 h 472757"/>
              <a:gd name="connsiteX3" fmla="*/ 442912 w 442912"/>
              <a:gd name="connsiteY3" fmla="*/ 472757 h 472757"/>
              <a:gd name="connsiteX4" fmla="*/ 442912 w 442912"/>
              <a:gd name="connsiteY4" fmla="*/ 472757 h 472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912" h="472757">
                <a:moveTo>
                  <a:pt x="0" y="1270"/>
                </a:moveTo>
                <a:lnTo>
                  <a:pt x="167005" y="0"/>
                </a:lnTo>
                <a:cubicBezTo>
                  <a:pt x="169122" y="155046"/>
                  <a:pt x="171238" y="310091"/>
                  <a:pt x="173355" y="465137"/>
                </a:cubicBezTo>
                <a:lnTo>
                  <a:pt x="442912" y="472757"/>
                </a:lnTo>
                <a:lnTo>
                  <a:pt x="442912" y="472757"/>
                </a:lnTo>
              </a:path>
            </a:pathLst>
          </a:custGeom>
          <a:noFill/>
          <a:ln w="63500">
            <a:solidFill>
              <a:schemeClr val="accent2"/>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7" name="グラフィックス 66">
            <a:extLst>
              <a:ext uri="{FF2B5EF4-FFF2-40B4-BE49-F238E27FC236}">
                <a16:creationId xmlns:a16="http://schemas.microsoft.com/office/drawing/2014/main" id="{7982411D-1D9B-9B1E-D3A6-4D8DDF2A7B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4950" y="5883275"/>
            <a:ext cx="3879850" cy="3315127"/>
          </a:xfrm>
          <a:prstGeom prst="rect">
            <a:avLst/>
          </a:prstGeom>
        </p:spPr>
      </p:pic>
      <p:cxnSp>
        <p:nvCxnSpPr>
          <p:cNvPr id="62" name="直線矢印コネクタ 61">
            <a:extLst>
              <a:ext uri="{FF2B5EF4-FFF2-40B4-BE49-F238E27FC236}">
                <a16:creationId xmlns:a16="http://schemas.microsoft.com/office/drawing/2014/main" id="{A395D5FA-6262-0FA6-1E7C-C5EC7F63E5B9}"/>
              </a:ext>
            </a:extLst>
          </p:cNvPr>
          <p:cNvCxnSpPr>
            <a:cxnSpLocks/>
          </p:cNvCxnSpPr>
          <p:nvPr/>
        </p:nvCxnSpPr>
        <p:spPr>
          <a:xfrm>
            <a:off x="3937227" y="7324623"/>
            <a:ext cx="258762" cy="0"/>
          </a:xfrm>
          <a:prstGeom prst="straightConnector1">
            <a:avLst/>
          </a:prstGeom>
          <a:ln w="635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B5D8B8BC-1B54-1B10-3CCE-7CB452968EBA}"/>
              </a:ext>
            </a:extLst>
          </p:cNvPr>
          <p:cNvSpPr txBox="1"/>
          <p:nvPr/>
        </p:nvSpPr>
        <p:spPr>
          <a:xfrm>
            <a:off x="10642597" y="5372270"/>
            <a:ext cx="3815864" cy="738664"/>
          </a:xfrm>
          <a:prstGeom prst="rect">
            <a:avLst/>
          </a:prstGeom>
          <a:noFill/>
          <a:ln w="28575">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400" b="1">
                <a:latin typeface="游ゴシック"/>
                <a:ea typeface="游ゴシック"/>
                <a:cs typeface="Times New Roman"/>
              </a:rPr>
              <a:t>色の判定は、取得した画像を</a:t>
            </a:r>
            <a:r>
              <a:rPr lang="en-US" altLang="ja-JP" sz="1400" b="1">
                <a:latin typeface="游ゴシック"/>
                <a:ea typeface="游ゴシック"/>
                <a:cs typeface="Times New Roman"/>
              </a:rPr>
              <a:t>HSV</a:t>
            </a:r>
            <a:r>
              <a:rPr lang="ja-JP" altLang="en-US" sz="1400" b="1">
                <a:latin typeface="游ゴシック"/>
                <a:ea typeface="游ゴシック"/>
                <a:cs typeface="Times New Roman"/>
              </a:rPr>
              <a:t>値でマスクし、切り出した注目領域に占める青色部分の割合で判定する。</a:t>
            </a:r>
            <a:endParaRPr lang="ja-JP" sz="1400" b="1">
              <a:latin typeface="游ゴシック"/>
              <a:ea typeface="游ゴシック"/>
              <a:cs typeface="Times New Roman"/>
            </a:endParaRPr>
          </a:p>
        </p:txBody>
      </p:sp>
      <p:sp>
        <p:nvSpPr>
          <p:cNvPr id="13" name="矢印: 右 12">
            <a:extLst>
              <a:ext uri="{FF2B5EF4-FFF2-40B4-BE49-F238E27FC236}">
                <a16:creationId xmlns:a16="http://schemas.microsoft.com/office/drawing/2014/main" id="{8CAA87D6-C5C0-0A06-D82A-26E9BEC232D6}"/>
              </a:ext>
            </a:extLst>
          </p:cNvPr>
          <p:cNvSpPr/>
          <p:nvPr/>
        </p:nvSpPr>
        <p:spPr>
          <a:xfrm rot="5400000">
            <a:off x="11944277" y="6460546"/>
            <a:ext cx="1574070" cy="995304"/>
          </a:xfrm>
          <a:prstGeom prst="rightArrow">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03547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C23C87BF-EBDA-0E36-44FF-66F4447217BA}"/>
              </a:ext>
            </a:extLst>
          </p:cNvPr>
          <p:cNvSpPr/>
          <p:nvPr/>
        </p:nvSpPr>
        <p:spPr>
          <a:xfrm>
            <a:off x="187727" y="631262"/>
            <a:ext cx="14612174" cy="9615753"/>
          </a:xfrm>
          <a:prstGeom prst="rect">
            <a:avLst/>
          </a:prstGeom>
          <a:noFill/>
          <a:ln w="571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4" name="グループ化 3">
            <a:extLst>
              <a:ext uri="{FF2B5EF4-FFF2-40B4-BE49-F238E27FC236}">
                <a16:creationId xmlns:a16="http://schemas.microsoft.com/office/drawing/2014/main" id="{F5FA8DAD-0DB8-17AA-05F4-0A7BF7DABA79}"/>
              </a:ext>
            </a:extLst>
          </p:cNvPr>
          <p:cNvGrpSpPr/>
          <p:nvPr/>
        </p:nvGrpSpPr>
        <p:grpSpPr>
          <a:xfrm>
            <a:off x="187727" y="34083"/>
            <a:ext cx="6929410" cy="549377"/>
            <a:chOff x="89767" y="88809"/>
            <a:chExt cx="6929410" cy="549377"/>
          </a:xfrm>
        </p:grpSpPr>
        <p:sp>
          <p:nvSpPr>
            <p:cNvPr id="7" name="四角形: 上の 2 つの角を丸める 6">
              <a:extLst>
                <a:ext uri="{FF2B5EF4-FFF2-40B4-BE49-F238E27FC236}">
                  <a16:creationId xmlns:a16="http://schemas.microsoft.com/office/drawing/2014/main" id="{5D3202E6-E2EE-2F46-2F4F-7736500E08E0}"/>
                </a:ext>
              </a:extLst>
            </p:cNvPr>
            <p:cNvSpPr/>
            <p:nvPr/>
          </p:nvSpPr>
          <p:spPr>
            <a:xfrm>
              <a:off x="3547689"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600" b="1"/>
                <a:t>振舞いモデル</a:t>
              </a:r>
              <a:endParaRPr kumimoji="1" lang="en-US" altLang="ja-JP" sz="1600" b="1"/>
            </a:p>
          </p:txBody>
        </p:sp>
        <p:sp>
          <p:nvSpPr>
            <p:cNvPr id="8" name="四角形: 上の 2 つの角を丸める 7">
              <a:extLst>
                <a:ext uri="{FF2B5EF4-FFF2-40B4-BE49-F238E27FC236}">
                  <a16:creationId xmlns:a16="http://schemas.microsoft.com/office/drawing/2014/main" id="{B61391EC-E6D1-E058-7DBF-9242CD8FB91A}"/>
                </a:ext>
              </a:extLst>
            </p:cNvPr>
            <p:cNvSpPr/>
            <p:nvPr/>
          </p:nvSpPr>
          <p:spPr>
            <a:xfrm>
              <a:off x="5283433" y="88809"/>
              <a:ext cx="1735744" cy="549286"/>
            </a:xfrm>
            <a:prstGeom prst="round2SameRect">
              <a:avLst/>
            </a:prstGeom>
            <a:solidFill>
              <a:srgbClr val="FF9100"/>
            </a:solid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b="1"/>
                <a:t>工夫点</a:t>
              </a:r>
              <a:endParaRPr kumimoji="1" lang="en-US" altLang="ja-JP" sz="1600" b="1"/>
            </a:p>
          </p:txBody>
        </p:sp>
        <p:sp>
          <p:nvSpPr>
            <p:cNvPr id="6" name="四角形: 上の 2 つの角を丸める 5">
              <a:extLst>
                <a:ext uri="{FF2B5EF4-FFF2-40B4-BE49-F238E27FC236}">
                  <a16:creationId xmlns:a16="http://schemas.microsoft.com/office/drawing/2014/main" id="{0A1A5740-7A21-A24C-D242-2DDED531CDBC}"/>
                </a:ext>
              </a:extLst>
            </p:cNvPr>
            <p:cNvSpPr/>
            <p:nvPr/>
          </p:nvSpPr>
          <p:spPr>
            <a:xfrm>
              <a:off x="1811945" y="88809"/>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ja-JP" altLang="en-US" sz="1600" b="1"/>
                <a:t>構造モデル</a:t>
              </a:r>
              <a:endParaRPr kumimoji="1" lang="en-US" altLang="ja-JP" sz="1600" b="1"/>
            </a:p>
          </p:txBody>
        </p:sp>
        <p:sp>
          <p:nvSpPr>
            <p:cNvPr id="5" name="四角形: 上の 2 つの角を丸める 4">
              <a:extLst>
                <a:ext uri="{FF2B5EF4-FFF2-40B4-BE49-F238E27FC236}">
                  <a16:creationId xmlns:a16="http://schemas.microsoft.com/office/drawing/2014/main" id="{6D1E4621-F2DD-ADE6-994F-1D4282EAF523}"/>
                </a:ext>
              </a:extLst>
            </p:cNvPr>
            <p:cNvSpPr/>
            <p:nvPr/>
          </p:nvSpPr>
          <p:spPr>
            <a:xfrm>
              <a:off x="89767" y="88900"/>
              <a:ext cx="1735744" cy="549286"/>
            </a:xfrm>
            <a:prstGeom prst="round2Same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a:t>機能</a:t>
              </a:r>
              <a:r>
                <a:rPr kumimoji="1" lang="ja-JP" altLang="en-US" sz="1600" b="1"/>
                <a:t>モデル</a:t>
              </a:r>
              <a:endParaRPr kumimoji="1" lang="en-US" altLang="ja-JP" sz="1600" b="1"/>
            </a:p>
          </p:txBody>
        </p:sp>
      </p:grpSp>
      <p:pic>
        <p:nvPicPr>
          <p:cNvPr id="9" name="Picture 2">
            <a:extLst>
              <a:ext uri="{FF2B5EF4-FFF2-40B4-BE49-F238E27FC236}">
                <a16:creationId xmlns:a16="http://schemas.microsoft.com/office/drawing/2014/main" id="{0A2404BC-C435-2A1D-0DC0-FACB2EBD13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38392" y="-592259"/>
            <a:ext cx="2692057" cy="1808098"/>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a:extLst>
              <a:ext uri="{FF2B5EF4-FFF2-40B4-BE49-F238E27FC236}">
                <a16:creationId xmlns:a16="http://schemas.microsoft.com/office/drawing/2014/main" id="{9C8F2AF4-FC39-EC09-38C3-091DDC33043E}"/>
              </a:ext>
            </a:extLst>
          </p:cNvPr>
          <p:cNvSpPr/>
          <p:nvPr/>
        </p:nvSpPr>
        <p:spPr>
          <a:xfrm>
            <a:off x="397565" y="742121"/>
            <a:ext cx="7023652" cy="386304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E82B81C2-1DCE-0935-7F1B-9D53F24C3DC3}"/>
              </a:ext>
            </a:extLst>
          </p:cNvPr>
          <p:cNvSpPr/>
          <p:nvPr/>
        </p:nvSpPr>
        <p:spPr>
          <a:xfrm>
            <a:off x="7559675" y="742122"/>
            <a:ext cx="7162110" cy="386304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81B2AD06-02F3-936F-6A56-21202AF7B846}"/>
              </a:ext>
            </a:extLst>
          </p:cNvPr>
          <p:cNvSpPr/>
          <p:nvPr/>
        </p:nvSpPr>
        <p:spPr>
          <a:xfrm>
            <a:off x="397565" y="4621983"/>
            <a:ext cx="14324220" cy="557718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14C42ADE-4FE1-05F7-C44D-0E7BF0329F1F}"/>
              </a:ext>
            </a:extLst>
          </p:cNvPr>
          <p:cNvSpPr txBox="1"/>
          <p:nvPr/>
        </p:nvSpPr>
        <p:spPr>
          <a:xfrm>
            <a:off x="451457" y="750532"/>
            <a:ext cx="6386665" cy="375937"/>
          </a:xfrm>
          <a:prstGeom prst="rect">
            <a:avLst/>
          </a:prstGeom>
          <a:noFill/>
        </p:spPr>
        <p:txBody>
          <a:bodyPr wrap="square" rtlCol="0">
            <a:spAutoFit/>
          </a:bodyPr>
          <a:lstStyle/>
          <a:p>
            <a:r>
              <a:rPr kumimoji="1" lang="en-US" altLang="ja-JP" b="1" dirty="0">
                <a:latin typeface="游ゴシック"/>
                <a:ea typeface="游ゴシック"/>
              </a:rPr>
              <a:t>4.1 </a:t>
            </a:r>
            <a:r>
              <a:rPr kumimoji="1" lang="ja-JP" altLang="en-US" b="1" dirty="0">
                <a:latin typeface="游ゴシック"/>
                <a:ea typeface="游ゴシック"/>
              </a:rPr>
              <a:t>カメラを用いた色検出の検証</a:t>
            </a:r>
          </a:p>
        </p:txBody>
      </p:sp>
      <p:sp>
        <p:nvSpPr>
          <p:cNvPr id="13" name="テキスト ボックス 12">
            <a:extLst>
              <a:ext uri="{FF2B5EF4-FFF2-40B4-BE49-F238E27FC236}">
                <a16:creationId xmlns:a16="http://schemas.microsoft.com/office/drawing/2014/main" id="{4E0BE7CF-13D3-A7B4-1EF2-EE63EFF4DE56}"/>
              </a:ext>
            </a:extLst>
          </p:cNvPr>
          <p:cNvSpPr txBox="1"/>
          <p:nvPr/>
        </p:nvSpPr>
        <p:spPr>
          <a:xfrm>
            <a:off x="444763" y="1134879"/>
            <a:ext cx="3371864"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400" dirty="0">
                <a:latin typeface="游ゴシック"/>
                <a:ea typeface="游ゴシック"/>
                <a:cs typeface="Times New Roman"/>
              </a:rPr>
              <a:t>従来からライントレースや色の認識に使用されていたカラーセンサーには、色を検知できる範囲が狭いという問題点がある。そのため、ダブルループ攻略に必要なエッジの切り替えや青色マーカの検出に支障をきたす恐れがある。</a:t>
            </a:r>
            <a:endParaRPr lang="en-US" altLang="ja-JP" sz="1400" dirty="0">
              <a:latin typeface="游ゴシック"/>
              <a:ea typeface="游ゴシック"/>
              <a:cs typeface="Times New Roman"/>
            </a:endParaRPr>
          </a:p>
          <a:p>
            <a:r>
              <a:rPr lang="ja-JP" altLang="en-US" sz="1400" dirty="0">
                <a:latin typeface="游ゴシック"/>
                <a:ea typeface="游ゴシック"/>
                <a:cs typeface="Times New Roman"/>
              </a:rPr>
              <a:t>今大会から使用される新走行体「</a:t>
            </a:r>
            <a:r>
              <a:rPr lang="en-US" altLang="ja-JP" sz="1400" dirty="0" err="1">
                <a:latin typeface="游ゴシック"/>
                <a:ea typeface="游ゴシック"/>
                <a:cs typeface="Times New Roman"/>
              </a:rPr>
              <a:t>HackSpi</a:t>
            </a:r>
            <a:r>
              <a:rPr lang="en-US" altLang="ja-JP" sz="1400" dirty="0">
                <a:latin typeface="游ゴシック"/>
                <a:ea typeface="游ゴシック"/>
                <a:cs typeface="Times New Roman"/>
              </a:rPr>
              <a:t> </a:t>
            </a:r>
            <a:r>
              <a:rPr lang="en-US" altLang="ja-JP" sz="1400" dirty="0" err="1">
                <a:latin typeface="游ゴシック"/>
                <a:ea typeface="游ゴシック"/>
                <a:cs typeface="Times New Roman"/>
              </a:rPr>
              <a:t>Clione</a:t>
            </a:r>
            <a:r>
              <a:rPr lang="ja-JP" altLang="en-US" sz="1400" dirty="0">
                <a:latin typeface="游ゴシック"/>
                <a:ea typeface="游ゴシック"/>
                <a:cs typeface="Times New Roman"/>
              </a:rPr>
              <a:t>」では、前面に</a:t>
            </a:r>
            <a:r>
              <a:rPr lang="en-US" altLang="ja-JP" sz="1400" dirty="0">
                <a:latin typeface="游ゴシック"/>
                <a:ea typeface="游ゴシック"/>
                <a:cs typeface="Times New Roman"/>
              </a:rPr>
              <a:t>Raspberry Pi Camera</a:t>
            </a:r>
            <a:r>
              <a:rPr lang="ja-JP" altLang="en-US" sz="1400" dirty="0">
                <a:latin typeface="游ゴシック"/>
                <a:ea typeface="游ゴシック"/>
                <a:cs typeface="Times New Roman"/>
              </a:rPr>
              <a:t>を搭載しており、ライントレースや色の認識にカメラを利用できると考えられる。そこで、カメラとカラーセンサーの性能を比較、検証した。</a:t>
            </a:r>
            <a:endParaRPr lang="en-US" altLang="ja-JP" sz="1400" dirty="0">
              <a:latin typeface="游ゴシック"/>
              <a:ea typeface="游ゴシック"/>
              <a:cs typeface="Times New Roman"/>
            </a:endParaRPr>
          </a:p>
        </p:txBody>
      </p:sp>
      <p:pic>
        <p:nvPicPr>
          <p:cNvPr id="17" name="図 16" descr="屋内, テーブル, 座る, 自転車 が含まれている画像&#10;&#10;自動的に生成された説明">
            <a:extLst>
              <a:ext uri="{FF2B5EF4-FFF2-40B4-BE49-F238E27FC236}">
                <a16:creationId xmlns:a16="http://schemas.microsoft.com/office/drawing/2014/main" id="{06F518A3-B90D-9266-F3A9-FAAF762C3F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9894" y="1088129"/>
            <a:ext cx="2192548" cy="2923397"/>
          </a:xfrm>
          <a:prstGeom prst="rect">
            <a:avLst/>
          </a:prstGeom>
        </p:spPr>
      </p:pic>
      <p:sp>
        <p:nvSpPr>
          <p:cNvPr id="18" name="正方形/長方形 17">
            <a:extLst>
              <a:ext uri="{FF2B5EF4-FFF2-40B4-BE49-F238E27FC236}">
                <a16:creationId xmlns:a16="http://schemas.microsoft.com/office/drawing/2014/main" id="{6A079CE1-D8E7-38F6-4F9C-ACFC0A70C964}"/>
              </a:ext>
            </a:extLst>
          </p:cNvPr>
          <p:cNvSpPr/>
          <p:nvPr/>
        </p:nvSpPr>
        <p:spPr>
          <a:xfrm>
            <a:off x="4664765" y="1395696"/>
            <a:ext cx="711147" cy="543100"/>
          </a:xfrm>
          <a:prstGeom prst="rect">
            <a:avLst/>
          </a:prstGeom>
          <a:noFill/>
          <a:ln w="177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267133B6-F84C-A849-2DB1-6B3E71252C4D}"/>
              </a:ext>
            </a:extLst>
          </p:cNvPr>
          <p:cNvSpPr txBox="1"/>
          <p:nvPr/>
        </p:nvSpPr>
        <p:spPr>
          <a:xfrm>
            <a:off x="4102697" y="4133085"/>
            <a:ext cx="212694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100" dirty="0">
                <a:latin typeface="游ゴシック"/>
                <a:ea typeface="游ゴシック"/>
                <a:cs typeface="Times New Roman"/>
              </a:rPr>
              <a:t>図</a:t>
            </a:r>
            <a:r>
              <a:rPr lang="en-US" altLang="ja-JP" sz="1100" dirty="0">
                <a:latin typeface="游ゴシック"/>
                <a:ea typeface="游ゴシック"/>
                <a:cs typeface="Times New Roman"/>
              </a:rPr>
              <a:t>4.1 </a:t>
            </a:r>
            <a:r>
              <a:rPr lang="ja-JP" altLang="en-US" sz="1100" dirty="0">
                <a:latin typeface="游ゴシック"/>
                <a:ea typeface="游ゴシック"/>
                <a:cs typeface="Times New Roman"/>
              </a:rPr>
              <a:t>前面に搭載されたカメラ</a:t>
            </a:r>
            <a:endParaRPr lang="ja-JP" sz="1100" dirty="0">
              <a:latin typeface="游ゴシック"/>
              <a:ea typeface="游ゴシック"/>
              <a:cs typeface="Times New Roman"/>
            </a:endParaRPr>
          </a:p>
        </p:txBody>
      </p:sp>
      <p:sp>
        <p:nvSpPr>
          <p:cNvPr id="20" name="テキスト ボックス 19">
            <a:extLst>
              <a:ext uri="{FF2B5EF4-FFF2-40B4-BE49-F238E27FC236}">
                <a16:creationId xmlns:a16="http://schemas.microsoft.com/office/drawing/2014/main" id="{EDC77581-19C5-3A80-F8CB-99E8055B3CE7}"/>
              </a:ext>
            </a:extLst>
          </p:cNvPr>
          <p:cNvSpPr txBox="1"/>
          <p:nvPr/>
        </p:nvSpPr>
        <p:spPr>
          <a:xfrm>
            <a:off x="7559675" y="758942"/>
            <a:ext cx="6386665" cy="375937"/>
          </a:xfrm>
          <a:prstGeom prst="rect">
            <a:avLst/>
          </a:prstGeom>
          <a:noFill/>
        </p:spPr>
        <p:txBody>
          <a:bodyPr wrap="square" rtlCol="0">
            <a:spAutoFit/>
          </a:bodyPr>
          <a:lstStyle/>
          <a:p>
            <a:r>
              <a:rPr kumimoji="1" lang="en-US" altLang="ja-JP" b="1">
                <a:latin typeface="游ゴシック"/>
                <a:ea typeface="游ゴシック"/>
              </a:rPr>
              <a:t>4.2 </a:t>
            </a:r>
            <a:r>
              <a:rPr kumimoji="1" lang="ja-JP" altLang="en-US" b="1">
                <a:latin typeface="游ゴシック"/>
                <a:ea typeface="游ゴシック"/>
              </a:rPr>
              <a:t>検証の方法</a:t>
            </a:r>
          </a:p>
        </p:txBody>
      </p:sp>
      <p:sp>
        <p:nvSpPr>
          <p:cNvPr id="21" name="テキスト ボックス 20">
            <a:extLst>
              <a:ext uri="{FF2B5EF4-FFF2-40B4-BE49-F238E27FC236}">
                <a16:creationId xmlns:a16="http://schemas.microsoft.com/office/drawing/2014/main" id="{8E9F4E7F-374E-F012-6087-53E7D137B281}"/>
              </a:ext>
            </a:extLst>
          </p:cNvPr>
          <p:cNvSpPr txBox="1"/>
          <p:nvPr/>
        </p:nvSpPr>
        <p:spPr>
          <a:xfrm>
            <a:off x="7617264" y="1126469"/>
            <a:ext cx="354917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400" dirty="0">
                <a:latin typeface="游ゴシック"/>
                <a:ea typeface="游ゴシック"/>
                <a:cs typeface="Times New Roman"/>
              </a:rPr>
              <a:t>カラーセンサーとカメラを用いて、色を検出できる距離を検証する。</a:t>
            </a:r>
          </a:p>
          <a:p>
            <a:r>
              <a:rPr lang="ja-JP" altLang="en-US" sz="1400" dirty="0">
                <a:latin typeface="游ゴシック"/>
                <a:ea typeface="游ゴシック"/>
                <a:cs typeface="Times New Roman"/>
              </a:rPr>
              <a:t>ライン上にロボットを設置し、左右に動かしてラインを認識できる横幅を計測する。</a:t>
            </a:r>
            <a:endParaRPr lang="en-US" altLang="ja-JP" sz="1400" dirty="0">
              <a:latin typeface="游ゴシック"/>
              <a:ea typeface="游ゴシック"/>
              <a:cs typeface="Times New Roman"/>
            </a:endParaRPr>
          </a:p>
        </p:txBody>
      </p:sp>
      <p:pic>
        <p:nvPicPr>
          <p:cNvPr id="23" name="図 22" descr="グリーン, 女性, 記号 が含まれている画像&#10;&#10;自動的に生成された説明">
            <a:extLst>
              <a:ext uri="{FF2B5EF4-FFF2-40B4-BE49-F238E27FC236}">
                <a16:creationId xmlns:a16="http://schemas.microsoft.com/office/drawing/2014/main" id="{7A170888-DA42-01FB-9771-12D96656F3EA}"/>
              </a:ext>
            </a:extLst>
          </p:cNvPr>
          <p:cNvPicPr>
            <a:picLocks noChangeAspect="1"/>
          </p:cNvPicPr>
          <p:nvPr/>
        </p:nvPicPr>
        <p:blipFill rotWithShape="1">
          <a:blip r:embed="rId5">
            <a:extLst>
              <a:ext uri="{28A0092B-C50C-407E-A947-70E740481C1C}">
                <a14:useLocalDpi xmlns:a14="http://schemas.microsoft.com/office/drawing/2010/main" val="0"/>
              </a:ext>
            </a:extLst>
          </a:blip>
          <a:srcRect l="14833" t="14611" r="30378" b="11525"/>
          <a:stretch/>
        </p:blipFill>
        <p:spPr>
          <a:xfrm>
            <a:off x="7775809" y="2296515"/>
            <a:ext cx="1921750" cy="1943101"/>
          </a:xfrm>
          <a:prstGeom prst="rect">
            <a:avLst/>
          </a:prstGeom>
        </p:spPr>
      </p:pic>
      <p:sp>
        <p:nvSpPr>
          <p:cNvPr id="24" name="矢印: 上下 23">
            <a:extLst>
              <a:ext uri="{FF2B5EF4-FFF2-40B4-BE49-F238E27FC236}">
                <a16:creationId xmlns:a16="http://schemas.microsoft.com/office/drawing/2014/main" id="{A2681D93-9DD2-F132-110A-A61E00362A3D}"/>
              </a:ext>
            </a:extLst>
          </p:cNvPr>
          <p:cNvSpPr/>
          <p:nvPr/>
        </p:nvSpPr>
        <p:spPr>
          <a:xfrm>
            <a:off x="9333917" y="2288883"/>
            <a:ext cx="342279" cy="1943100"/>
          </a:xfrm>
          <a:prstGeom prst="up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ボックス 24">
            <a:extLst>
              <a:ext uri="{FF2B5EF4-FFF2-40B4-BE49-F238E27FC236}">
                <a16:creationId xmlns:a16="http://schemas.microsoft.com/office/drawing/2014/main" id="{CEE2E8F9-429A-1696-AD52-D3A3F30EC9D8}"/>
              </a:ext>
            </a:extLst>
          </p:cNvPr>
          <p:cNvSpPr txBox="1"/>
          <p:nvPr/>
        </p:nvSpPr>
        <p:spPr>
          <a:xfrm>
            <a:off x="11027982" y="1086092"/>
            <a:ext cx="354917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400" dirty="0">
                <a:latin typeface="游ゴシック"/>
                <a:ea typeface="游ゴシック"/>
                <a:cs typeface="Times New Roman"/>
              </a:rPr>
              <a:t>また、前後方向に青色を認識できる距離を検証するため、ロボットを離れた位置から青色線に近づけ、青色を検出した距離を計測する。</a:t>
            </a:r>
            <a:endParaRPr lang="en-US" altLang="ja-JP" sz="1400" dirty="0">
              <a:latin typeface="游ゴシック"/>
              <a:ea typeface="游ゴシック"/>
              <a:cs typeface="Times New Roman"/>
            </a:endParaRPr>
          </a:p>
        </p:txBody>
      </p:sp>
      <p:pic>
        <p:nvPicPr>
          <p:cNvPr id="29" name="図 28" descr="座る, 小さい, テーブル, 荷物 が含まれている画像&#10;&#10;自動的に生成された説明">
            <a:extLst>
              <a:ext uri="{FF2B5EF4-FFF2-40B4-BE49-F238E27FC236}">
                <a16:creationId xmlns:a16="http://schemas.microsoft.com/office/drawing/2014/main" id="{FBE25A32-8334-C062-CB62-4EFF7C6123EA}"/>
              </a:ext>
            </a:extLst>
          </p:cNvPr>
          <p:cNvPicPr>
            <a:picLocks noChangeAspect="1"/>
          </p:cNvPicPr>
          <p:nvPr/>
        </p:nvPicPr>
        <p:blipFill rotWithShape="1">
          <a:blip r:embed="rId6">
            <a:extLst>
              <a:ext uri="{28A0092B-C50C-407E-A947-70E740481C1C}">
                <a14:useLocalDpi xmlns:a14="http://schemas.microsoft.com/office/drawing/2010/main" val="0"/>
              </a:ext>
            </a:extLst>
          </a:blip>
          <a:srcRect l="30859" r="30880"/>
          <a:stretch/>
        </p:blipFill>
        <p:spPr>
          <a:xfrm>
            <a:off x="11166441" y="2011463"/>
            <a:ext cx="1136710" cy="2228154"/>
          </a:xfrm>
          <a:prstGeom prst="rect">
            <a:avLst/>
          </a:prstGeom>
        </p:spPr>
      </p:pic>
      <p:sp>
        <p:nvSpPr>
          <p:cNvPr id="31" name="テキスト ボックス 30">
            <a:extLst>
              <a:ext uri="{FF2B5EF4-FFF2-40B4-BE49-F238E27FC236}">
                <a16:creationId xmlns:a16="http://schemas.microsoft.com/office/drawing/2014/main" id="{E243C7BB-20B8-39BD-6B6D-486EAB489C73}"/>
              </a:ext>
            </a:extLst>
          </p:cNvPr>
          <p:cNvSpPr txBox="1"/>
          <p:nvPr/>
        </p:nvSpPr>
        <p:spPr>
          <a:xfrm>
            <a:off x="7942166" y="4299656"/>
            <a:ext cx="1589036" cy="2628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100" dirty="0">
                <a:latin typeface="游ゴシック"/>
                <a:ea typeface="游ゴシック"/>
                <a:cs typeface="Times New Roman"/>
              </a:rPr>
              <a:t>図</a:t>
            </a:r>
            <a:r>
              <a:rPr lang="en-US" altLang="ja-JP" sz="1100" dirty="0">
                <a:latin typeface="游ゴシック"/>
                <a:ea typeface="游ゴシック"/>
                <a:cs typeface="Times New Roman"/>
              </a:rPr>
              <a:t>4.2 </a:t>
            </a:r>
            <a:r>
              <a:rPr lang="ja-JP" altLang="en-US" sz="1100" dirty="0">
                <a:latin typeface="游ゴシック"/>
                <a:ea typeface="游ゴシック"/>
                <a:cs typeface="Times New Roman"/>
              </a:rPr>
              <a:t>左右方向の検証</a:t>
            </a:r>
            <a:endParaRPr lang="ja-JP" sz="1100" dirty="0">
              <a:latin typeface="游ゴシック"/>
              <a:ea typeface="游ゴシック"/>
              <a:cs typeface="Times New Roman"/>
            </a:endParaRPr>
          </a:p>
        </p:txBody>
      </p:sp>
      <p:sp>
        <p:nvSpPr>
          <p:cNvPr id="32" name="矢印: 上下 31">
            <a:extLst>
              <a:ext uri="{FF2B5EF4-FFF2-40B4-BE49-F238E27FC236}">
                <a16:creationId xmlns:a16="http://schemas.microsoft.com/office/drawing/2014/main" id="{3DA7109D-5A3F-1FAD-4D67-248AE326B02D}"/>
              </a:ext>
            </a:extLst>
          </p:cNvPr>
          <p:cNvSpPr/>
          <p:nvPr/>
        </p:nvSpPr>
        <p:spPr>
          <a:xfrm>
            <a:off x="11153845" y="2141790"/>
            <a:ext cx="342279" cy="1943100"/>
          </a:xfrm>
          <a:prstGeom prst="up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894EEACF-DA20-CC1B-3C10-0AE90728BC0C}"/>
              </a:ext>
            </a:extLst>
          </p:cNvPr>
          <p:cNvSpPr txBox="1"/>
          <p:nvPr/>
        </p:nvSpPr>
        <p:spPr>
          <a:xfrm>
            <a:off x="10940278" y="4297920"/>
            <a:ext cx="158903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100" dirty="0">
                <a:latin typeface="游ゴシック"/>
                <a:ea typeface="游ゴシック"/>
                <a:cs typeface="Times New Roman"/>
              </a:rPr>
              <a:t>図</a:t>
            </a:r>
            <a:r>
              <a:rPr lang="en-US" altLang="ja-JP" sz="1100" dirty="0">
                <a:latin typeface="游ゴシック"/>
                <a:ea typeface="游ゴシック"/>
                <a:cs typeface="Times New Roman"/>
              </a:rPr>
              <a:t>4.3 </a:t>
            </a:r>
            <a:r>
              <a:rPr lang="ja-JP" altLang="en-US" sz="1100" dirty="0">
                <a:latin typeface="游ゴシック"/>
                <a:ea typeface="游ゴシック"/>
                <a:cs typeface="Times New Roman"/>
              </a:rPr>
              <a:t>前後方向の検証</a:t>
            </a:r>
            <a:endParaRPr lang="ja-JP" sz="1100" dirty="0">
              <a:latin typeface="游ゴシック"/>
              <a:ea typeface="游ゴシック"/>
              <a:cs typeface="Times New Roman"/>
            </a:endParaRPr>
          </a:p>
        </p:txBody>
      </p:sp>
      <p:sp>
        <p:nvSpPr>
          <p:cNvPr id="34" name="テキスト ボックス 33">
            <a:extLst>
              <a:ext uri="{FF2B5EF4-FFF2-40B4-BE49-F238E27FC236}">
                <a16:creationId xmlns:a16="http://schemas.microsoft.com/office/drawing/2014/main" id="{87173CB1-EDE3-BCC3-A11B-5B24A4179FE9}"/>
              </a:ext>
            </a:extLst>
          </p:cNvPr>
          <p:cNvSpPr txBox="1"/>
          <p:nvPr/>
        </p:nvSpPr>
        <p:spPr>
          <a:xfrm>
            <a:off x="434372" y="4687799"/>
            <a:ext cx="1565012" cy="375937"/>
          </a:xfrm>
          <a:prstGeom prst="rect">
            <a:avLst/>
          </a:prstGeom>
          <a:noFill/>
        </p:spPr>
        <p:txBody>
          <a:bodyPr wrap="square" rtlCol="0">
            <a:spAutoFit/>
          </a:bodyPr>
          <a:lstStyle/>
          <a:p>
            <a:r>
              <a:rPr kumimoji="1" lang="en-US" altLang="ja-JP" b="1" dirty="0">
                <a:latin typeface="游ゴシック"/>
                <a:ea typeface="游ゴシック"/>
              </a:rPr>
              <a:t>4.3 </a:t>
            </a:r>
            <a:r>
              <a:rPr kumimoji="1" lang="ja-JP" altLang="en-US" b="1" dirty="0">
                <a:latin typeface="游ゴシック"/>
                <a:ea typeface="游ゴシック"/>
              </a:rPr>
              <a:t>検証結果</a:t>
            </a:r>
          </a:p>
        </p:txBody>
      </p:sp>
      <p:sp>
        <p:nvSpPr>
          <p:cNvPr id="35" name="テキスト ボックス 34">
            <a:extLst>
              <a:ext uri="{FF2B5EF4-FFF2-40B4-BE49-F238E27FC236}">
                <a16:creationId xmlns:a16="http://schemas.microsoft.com/office/drawing/2014/main" id="{67F0EF6A-40EF-F977-BA5F-7C25693CB615}"/>
              </a:ext>
            </a:extLst>
          </p:cNvPr>
          <p:cNvSpPr txBox="1"/>
          <p:nvPr/>
        </p:nvSpPr>
        <p:spPr>
          <a:xfrm>
            <a:off x="527135" y="5063736"/>
            <a:ext cx="3371864"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400" dirty="0">
                <a:latin typeface="游ゴシック"/>
                <a:ea typeface="游ゴシック"/>
                <a:cs typeface="Times New Roman"/>
              </a:rPr>
              <a:t>カラーセンサーを用いて前後左右で認識できる距離を計測した。左右は</a:t>
            </a:r>
            <a:r>
              <a:rPr lang="en-US" altLang="ja-JP" sz="1400" b="1" dirty="0">
                <a:solidFill>
                  <a:srgbClr val="0070C0"/>
                </a:solidFill>
                <a:latin typeface="游ゴシック"/>
                <a:ea typeface="游ゴシック"/>
                <a:cs typeface="Times New Roman"/>
              </a:rPr>
              <a:t>3mm</a:t>
            </a:r>
            <a:r>
              <a:rPr lang="ja-JP" altLang="en-US" sz="1400" dirty="0">
                <a:latin typeface="游ゴシック"/>
                <a:ea typeface="游ゴシック"/>
                <a:cs typeface="Times New Roman"/>
              </a:rPr>
              <a:t>以上離れると値が変化しなくなった。また、前後方向についても同様に</a:t>
            </a:r>
            <a:r>
              <a:rPr lang="en-US" altLang="ja-JP" sz="1400" b="1" dirty="0">
                <a:solidFill>
                  <a:srgbClr val="0070C0"/>
                </a:solidFill>
                <a:latin typeface="游ゴシック"/>
                <a:ea typeface="游ゴシック"/>
                <a:cs typeface="Times New Roman"/>
              </a:rPr>
              <a:t>3mm</a:t>
            </a:r>
            <a:r>
              <a:rPr lang="ja-JP" altLang="en-US" sz="1400" dirty="0">
                <a:latin typeface="游ゴシック"/>
                <a:ea typeface="游ゴシック"/>
                <a:cs typeface="Times New Roman"/>
              </a:rPr>
              <a:t>まで計測できることがわかった。</a:t>
            </a:r>
            <a:endParaRPr lang="en-US" altLang="ja-JP" sz="1400" dirty="0">
              <a:latin typeface="游ゴシック"/>
              <a:ea typeface="游ゴシック"/>
              <a:cs typeface="Times New Roman"/>
            </a:endParaRPr>
          </a:p>
        </p:txBody>
      </p:sp>
      <p:graphicFrame>
        <p:nvGraphicFramePr>
          <p:cNvPr id="37" name="グラフ 36">
            <a:extLst>
              <a:ext uri="{FF2B5EF4-FFF2-40B4-BE49-F238E27FC236}">
                <a16:creationId xmlns:a16="http://schemas.microsoft.com/office/drawing/2014/main" id="{0A27E53B-08DD-B23B-8FA4-6B2FD8992028}"/>
              </a:ext>
            </a:extLst>
          </p:cNvPr>
          <p:cNvGraphicFramePr>
            <a:graphicFrameLocks/>
          </p:cNvGraphicFramePr>
          <p:nvPr>
            <p:extLst>
              <p:ext uri="{D42A27DB-BD31-4B8C-83A1-F6EECF244321}">
                <p14:modId xmlns:p14="http://schemas.microsoft.com/office/powerpoint/2010/main" val="3932891347"/>
              </p:ext>
            </p:extLst>
          </p:nvPr>
        </p:nvGraphicFramePr>
        <p:xfrm>
          <a:off x="446558" y="6312596"/>
          <a:ext cx="3464964" cy="3350549"/>
        </p:xfrm>
        <a:graphic>
          <a:graphicData uri="http://schemas.openxmlformats.org/drawingml/2006/chart">
            <c:chart xmlns:c="http://schemas.openxmlformats.org/drawingml/2006/chart" xmlns:r="http://schemas.openxmlformats.org/officeDocument/2006/relationships" r:id="rId7"/>
          </a:graphicData>
        </a:graphic>
      </p:graphicFrame>
      <p:pic>
        <p:nvPicPr>
          <p:cNvPr id="39" name="図 38" descr="グリーン, 屋内, モニター, 座る が含まれている画像&#10;&#10;自動的に生成された説明">
            <a:extLst>
              <a:ext uri="{FF2B5EF4-FFF2-40B4-BE49-F238E27FC236}">
                <a16:creationId xmlns:a16="http://schemas.microsoft.com/office/drawing/2014/main" id="{936B8463-2175-846B-EA22-B6C41924F0D9}"/>
              </a:ext>
            </a:extLst>
          </p:cNvPr>
          <p:cNvPicPr>
            <a:picLocks noChangeAspect="1"/>
          </p:cNvPicPr>
          <p:nvPr/>
        </p:nvPicPr>
        <p:blipFill rotWithShape="1">
          <a:blip r:embed="rId8">
            <a:extLst>
              <a:ext uri="{28A0092B-C50C-407E-A947-70E740481C1C}">
                <a14:useLocalDpi xmlns:a14="http://schemas.microsoft.com/office/drawing/2010/main" val="0"/>
              </a:ext>
            </a:extLst>
          </a:blip>
          <a:srcRect t="3391" b="7141"/>
          <a:stretch/>
        </p:blipFill>
        <p:spPr>
          <a:xfrm>
            <a:off x="4028569" y="5941447"/>
            <a:ext cx="3277522" cy="1875685"/>
          </a:xfrm>
          <a:prstGeom prst="rect">
            <a:avLst/>
          </a:prstGeom>
        </p:spPr>
      </p:pic>
      <p:sp>
        <p:nvSpPr>
          <p:cNvPr id="42" name="テキスト ボックス 41">
            <a:extLst>
              <a:ext uri="{FF2B5EF4-FFF2-40B4-BE49-F238E27FC236}">
                <a16:creationId xmlns:a16="http://schemas.microsoft.com/office/drawing/2014/main" id="{91151066-ED27-BF8B-ADFE-094524E1F624}"/>
              </a:ext>
            </a:extLst>
          </p:cNvPr>
          <p:cNvSpPr txBox="1"/>
          <p:nvPr/>
        </p:nvSpPr>
        <p:spPr>
          <a:xfrm>
            <a:off x="4069893" y="4787677"/>
            <a:ext cx="10507265"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400" dirty="0">
                <a:latin typeface="游ゴシック"/>
                <a:ea typeface="游ゴシック"/>
                <a:cs typeface="Times New Roman"/>
              </a:rPr>
              <a:t>カメラを使って左右方向に青色を検出できる範囲を計測した。その結果、カラーセンサーの中心から画角最大で</a:t>
            </a:r>
            <a:r>
              <a:rPr lang="en-US" altLang="ja-JP" sz="1400" b="1" dirty="0">
                <a:solidFill>
                  <a:srgbClr val="FF0000"/>
                </a:solidFill>
                <a:latin typeface="游ゴシック"/>
                <a:ea typeface="游ゴシック"/>
                <a:cs typeface="Times New Roman"/>
              </a:rPr>
              <a:t>200mm</a:t>
            </a:r>
            <a:r>
              <a:rPr lang="ja-JP" altLang="en-US" sz="1400" dirty="0">
                <a:latin typeface="游ゴシック"/>
                <a:ea typeface="游ゴシック"/>
                <a:cs typeface="Times New Roman"/>
              </a:rPr>
              <a:t>まで検出できた。また、前後方向についても計測を行った。その結果、カラーセンサーの中心から</a:t>
            </a:r>
            <a:r>
              <a:rPr lang="en-US" altLang="ja-JP" sz="1400" b="1" dirty="0">
                <a:solidFill>
                  <a:srgbClr val="FF0000"/>
                </a:solidFill>
                <a:latin typeface="游ゴシック"/>
                <a:ea typeface="游ゴシック"/>
                <a:cs typeface="Times New Roman"/>
              </a:rPr>
              <a:t>400mm</a:t>
            </a:r>
            <a:r>
              <a:rPr lang="ja-JP" altLang="en-US" sz="1400" dirty="0">
                <a:latin typeface="游ゴシック"/>
                <a:ea typeface="游ゴシック"/>
                <a:cs typeface="Times New Roman"/>
              </a:rPr>
              <a:t>の範囲で色を検出できることが分かった。</a:t>
            </a:r>
            <a:endParaRPr lang="en-US" altLang="ja-JP" sz="1400" dirty="0">
              <a:latin typeface="游ゴシック"/>
              <a:ea typeface="游ゴシック"/>
              <a:cs typeface="Times New Roman"/>
            </a:endParaRPr>
          </a:p>
          <a:p>
            <a:r>
              <a:rPr lang="ja-JP" altLang="en-US" sz="1400" dirty="0">
                <a:latin typeface="游ゴシック"/>
                <a:ea typeface="游ゴシック"/>
                <a:cs typeface="Times New Roman"/>
              </a:rPr>
              <a:t>この結果から、カメラはカラーセンサーよりも広い範囲で色を検出できることが分かった。カメラを使用することで、カラーセンサーを使うより高精度で信頼性の高い走行ができることが期待できる。</a:t>
            </a:r>
            <a:endParaRPr lang="en-US" altLang="ja-JP" sz="1400" dirty="0">
              <a:latin typeface="游ゴシック"/>
              <a:ea typeface="游ゴシック"/>
              <a:cs typeface="Times New Roman"/>
            </a:endParaRPr>
          </a:p>
        </p:txBody>
      </p:sp>
      <p:pic>
        <p:nvPicPr>
          <p:cNvPr id="44" name="図 43" descr="コンピューターの画面&#10;&#10;中程度の精度で自動的に生成された説明">
            <a:extLst>
              <a:ext uri="{FF2B5EF4-FFF2-40B4-BE49-F238E27FC236}">
                <a16:creationId xmlns:a16="http://schemas.microsoft.com/office/drawing/2014/main" id="{468695FA-AAA1-8CBF-ED07-B1C33111EE39}"/>
              </a:ext>
            </a:extLst>
          </p:cNvPr>
          <p:cNvPicPr>
            <a:picLocks noChangeAspect="1"/>
          </p:cNvPicPr>
          <p:nvPr/>
        </p:nvPicPr>
        <p:blipFill rotWithShape="1">
          <a:blip r:embed="rId9">
            <a:extLst>
              <a:ext uri="{28A0092B-C50C-407E-A947-70E740481C1C}">
                <a14:useLocalDpi xmlns:a14="http://schemas.microsoft.com/office/drawing/2010/main" val="0"/>
              </a:ext>
            </a:extLst>
          </a:blip>
          <a:srcRect t="3415" b="5903"/>
          <a:stretch/>
        </p:blipFill>
        <p:spPr>
          <a:xfrm>
            <a:off x="4028569" y="8074923"/>
            <a:ext cx="3371863" cy="1930143"/>
          </a:xfrm>
          <a:prstGeom prst="rect">
            <a:avLst/>
          </a:prstGeom>
        </p:spPr>
      </p:pic>
      <p:sp>
        <p:nvSpPr>
          <p:cNvPr id="45" name="テキスト ボックス 44">
            <a:extLst>
              <a:ext uri="{FF2B5EF4-FFF2-40B4-BE49-F238E27FC236}">
                <a16:creationId xmlns:a16="http://schemas.microsoft.com/office/drawing/2014/main" id="{9E045262-DB50-5175-9676-CCA30D5659BA}"/>
              </a:ext>
            </a:extLst>
          </p:cNvPr>
          <p:cNvSpPr txBox="1"/>
          <p:nvPr/>
        </p:nvSpPr>
        <p:spPr>
          <a:xfrm>
            <a:off x="598182" y="9728656"/>
            <a:ext cx="33718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100">
                <a:latin typeface="游ゴシック"/>
                <a:ea typeface="游ゴシック"/>
                <a:cs typeface="Times New Roman"/>
              </a:rPr>
              <a:t>図</a:t>
            </a:r>
            <a:r>
              <a:rPr lang="en-US" altLang="ja-JP" sz="1100">
                <a:latin typeface="游ゴシック"/>
                <a:ea typeface="游ゴシック"/>
                <a:cs typeface="Times New Roman"/>
              </a:rPr>
              <a:t>4.4 </a:t>
            </a:r>
            <a:r>
              <a:rPr lang="ja-JP" altLang="en-US" sz="1100">
                <a:latin typeface="游ゴシック"/>
                <a:ea typeface="游ゴシック"/>
                <a:cs typeface="Times New Roman"/>
              </a:rPr>
              <a:t>左右方向のカラーセンサーの値の変化</a:t>
            </a:r>
            <a:endParaRPr lang="ja-JP" sz="1100">
              <a:latin typeface="游ゴシック"/>
              <a:ea typeface="游ゴシック"/>
              <a:cs typeface="Times New Roman"/>
            </a:endParaRPr>
          </a:p>
        </p:txBody>
      </p:sp>
      <p:sp>
        <p:nvSpPr>
          <p:cNvPr id="46" name="テキスト ボックス 45">
            <a:extLst>
              <a:ext uri="{FF2B5EF4-FFF2-40B4-BE49-F238E27FC236}">
                <a16:creationId xmlns:a16="http://schemas.microsoft.com/office/drawing/2014/main" id="{4DAE91C1-6DD5-97EA-10EC-62CAED8BA970}"/>
              </a:ext>
            </a:extLst>
          </p:cNvPr>
          <p:cNvSpPr txBox="1"/>
          <p:nvPr/>
        </p:nvSpPr>
        <p:spPr>
          <a:xfrm>
            <a:off x="4513521" y="7813313"/>
            <a:ext cx="33718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100">
                <a:latin typeface="游ゴシック"/>
                <a:ea typeface="游ゴシック"/>
                <a:cs typeface="Times New Roman"/>
              </a:rPr>
              <a:t>図</a:t>
            </a:r>
            <a:r>
              <a:rPr lang="en-US" altLang="ja-JP" sz="1100">
                <a:latin typeface="游ゴシック"/>
                <a:ea typeface="游ゴシック"/>
                <a:cs typeface="Times New Roman"/>
              </a:rPr>
              <a:t>4.5 </a:t>
            </a:r>
            <a:r>
              <a:rPr lang="ja-JP" altLang="en-US" sz="1100">
                <a:latin typeface="游ゴシック"/>
                <a:ea typeface="游ゴシック"/>
                <a:cs typeface="Times New Roman"/>
              </a:rPr>
              <a:t>左右方向に青色を検知する実験</a:t>
            </a:r>
            <a:endParaRPr lang="ja-JP" sz="1100">
              <a:latin typeface="游ゴシック"/>
              <a:ea typeface="游ゴシック"/>
              <a:cs typeface="Times New Roman"/>
            </a:endParaRPr>
          </a:p>
        </p:txBody>
      </p:sp>
      <p:sp>
        <p:nvSpPr>
          <p:cNvPr id="47" name="テキスト ボックス 46">
            <a:extLst>
              <a:ext uri="{FF2B5EF4-FFF2-40B4-BE49-F238E27FC236}">
                <a16:creationId xmlns:a16="http://schemas.microsoft.com/office/drawing/2014/main" id="{DBF38697-2CC3-2C14-1D40-D111A0FE3239}"/>
              </a:ext>
            </a:extLst>
          </p:cNvPr>
          <p:cNvSpPr txBox="1"/>
          <p:nvPr/>
        </p:nvSpPr>
        <p:spPr>
          <a:xfrm>
            <a:off x="4513521" y="9978807"/>
            <a:ext cx="3371864"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100" dirty="0">
                <a:latin typeface="游ゴシック"/>
                <a:ea typeface="游ゴシック"/>
                <a:cs typeface="Times New Roman"/>
              </a:rPr>
              <a:t>図</a:t>
            </a:r>
            <a:r>
              <a:rPr lang="en-US" altLang="ja-JP" sz="1100" dirty="0">
                <a:latin typeface="游ゴシック"/>
                <a:ea typeface="游ゴシック"/>
                <a:cs typeface="Times New Roman"/>
              </a:rPr>
              <a:t>4.6 </a:t>
            </a:r>
            <a:r>
              <a:rPr lang="ja-JP" altLang="en-US" sz="1100" dirty="0">
                <a:latin typeface="游ゴシック"/>
                <a:ea typeface="游ゴシック"/>
                <a:cs typeface="Times New Roman"/>
              </a:rPr>
              <a:t>前後方向に青色を検知する実験</a:t>
            </a:r>
            <a:endParaRPr lang="ja-JP" sz="1100" dirty="0">
              <a:latin typeface="游ゴシック"/>
              <a:ea typeface="游ゴシック"/>
              <a:cs typeface="Times New Roman"/>
            </a:endParaRPr>
          </a:p>
        </p:txBody>
      </p:sp>
      <p:sp>
        <p:nvSpPr>
          <p:cNvPr id="48" name="正方形/長方形 47">
            <a:extLst>
              <a:ext uri="{FF2B5EF4-FFF2-40B4-BE49-F238E27FC236}">
                <a16:creationId xmlns:a16="http://schemas.microsoft.com/office/drawing/2014/main" id="{18813D70-66DB-1816-6A31-846BB93CA84E}"/>
              </a:ext>
            </a:extLst>
          </p:cNvPr>
          <p:cNvSpPr/>
          <p:nvPr/>
        </p:nvSpPr>
        <p:spPr>
          <a:xfrm>
            <a:off x="5613855" y="8036706"/>
            <a:ext cx="160021" cy="105900"/>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矢印: 右 48">
            <a:extLst>
              <a:ext uri="{FF2B5EF4-FFF2-40B4-BE49-F238E27FC236}">
                <a16:creationId xmlns:a16="http://schemas.microsoft.com/office/drawing/2014/main" id="{359B8032-6AF6-2448-5D51-3386B5A60D7E}"/>
              </a:ext>
            </a:extLst>
          </p:cNvPr>
          <p:cNvSpPr/>
          <p:nvPr/>
        </p:nvSpPr>
        <p:spPr>
          <a:xfrm rot="12641911">
            <a:off x="5750487" y="8331975"/>
            <a:ext cx="1189014" cy="1412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2E4F1A06-E67E-999C-8C95-6722C0BAD65C}"/>
              </a:ext>
            </a:extLst>
          </p:cNvPr>
          <p:cNvSpPr txBox="1"/>
          <p:nvPr/>
        </p:nvSpPr>
        <p:spPr>
          <a:xfrm>
            <a:off x="5375912" y="8788479"/>
            <a:ext cx="2021691" cy="276999"/>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200" b="1">
                <a:latin typeface="游ゴシック"/>
                <a:ea typeface="游ゴシック"/>
                <a:cs typeface="Times New Roman"/>
              </a:rPr>
              <a:t>青色が検知できている</a:t>
            </a:r>
            <a:endParaRPr lang="ja-JP" sz="1200" b="1">
              <a:latin typeface="游ゴシック"/>
              <a:ea typeface="游ゴシック"/>
              <a:cs typeface="Times New Roman"/>
            </a:endParaRPr>
          </a:p>
        </p:txBody>
      </p:sp>
      <p:graphicFrame>
        <p:nvGraphicFramePr>
          <p:cNvPr id="14" name="グラフ 13">
            <a:extLst>
              <a:ext uri="{FF2B5EF4-FFF2-40B4-BE49-F238E27FC236}">
                <a16:creationId xmlns:a16="http://schemas.microsoft.com/office/drawing/2014/main" id="{0F27AAE5-57A7-0D2D-28FF-E18598EC1C75}"/>
              </a:ext>
            </a:extLst>
          </p:cNvPr>
          <p:cNvGraphicFramePr>
            <a:graphicFrameLocks/>
          </p:cNvGraphicFramePr>
          <p:nvPr>
            <p:extLst>
              <p:ext uri="{D42A27DB-BD31-4B8C-83A1-F6EECF244321}">
                <p14:modId xmlns:p14="http://schemas.microsoft.com/office/powerpoint/2010/main" val="734932395"/>
              </p:ext>
            </p:extLst>
          </p:nvPr>
        </p:nvGraphicFramePr>
        <p:xfrm>
          <a:off x="8115300" y="5912492"/>
          <a:ext cx="6406448" cy="1618109"/>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5" name="グラフ 14">
            <a:extLst>
              <a:ext uri="{FF2B5EF4-FFF2-40B4-BE49-F238E27FC236}">
                <a16:creationId xmlns:a16="http://schemas.microsoft.com/office/drawing/2014/main" id="{36C9E5FE-FB93-343D-0476-FE6EA5C7B63F}"/>
              </a:ext>
            </a:extLst>
          </p:cNvPr>
          <p:cNvGraphicFramePr>
            <a:graphicFrameLocks/>
          </p:cNvGraphicFramePr>
          <p:nvPr>
            <p:extLst>
              <p:ext uri="{D42A27DB-BD31-4B8C-83A1-F6EECF244321}">
                <p14:modId xmlns:p14="http://schemas.microsoft.com/office/powerpoint/2010/main" val="3564681179"/>
              </p:ext>
            </p:extLst>
          </p:nvPr>
        </p:nvGraphicFramePr>
        <p:xfrm>
          <a:off x="8115300" y="7952008"/>
          <a:ext cx="6521048" cy="1559492"/>
        </p:xfrm>
        <a:graphic>
          <a:graphicData uri="http://schemas.openxmlformats.org/drawingml/2006/chart">
            <c:chart xmlns:c="http://schemas.openxmlformats.org/drawingml/2006/chart" xmlns:r="http://schemas.openxmlformats.org/officeDocument/2006/relationships" r:id="rId11"/>
          </a:graphicData>
        </a:graphic>
      </p:graphicFrame>
      <p:sp>
        <p:nvSpPr>
          <p:cNvPr id="16" name="テキスト ボックス 15">
            <a:extLst>
              <a:ext uri="{FF2B5EF4-FFF2-40B4-BE49-F238E27FC236}">
                <a16:creationId xmlns:a16="http://schemas.microsoft.com/office/drawing/2014/main" id="{53D02103-DD03-D845-5056-8A78B3D47B0C}"/>
              </a:ext>
            </a:extLst>
          </p:cNvPr>
          <p:cNvSpPr txBox="1"/>
          <p:nvPr/>
        </p:nvSpPr>
        <p:spPr>
          <a:xfrm>
            <a:off x="10043105" y="7355623"/>
            <a:ext cx="33718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400" dirty="0">
                <a:latin typeface="游ゴシック"/>
                <a:ea typeface="游ゴシック"/>
                <a:cs typeface="Times New Roman"/>
              </a:rPr>
              <a:t>図</a:t>
            </a:r>
            <a:r>
              <a:rPr lang="en-US" altLang="ja-JP" sz="1400" dirty="0">
                <a:latin typeface="游ゴシック"/>
                <a:ea typeface="游ゴシック"/>
                <a:cs typeface="Times New Roman"/>
              </a:rPr>
              <a:t>4.7 </a:t>
            </a:r>
            <a:r>
              <a:rPr lang="ja-JP" altLang="en-US" sz="1400" dirty="0">
                <a:latin typeface="游ゴシック"/>
                <a:ea typeface="游ゴシック"/>
                <a:cs typeface="Times New Roman"/>
              </a:rPr>
              <a:t>左右方向の検知可能距離の比較</a:t>
            </a:r>
            <a:endParaRPr lang="ja-JP" sz="1400" dirty="0">
              <a:latin typeface="游ゴシック"/>
              <a:ea typeface="游ゴシック"/>
              <a:cs typeface="Times New Roman"/>
            </a:endParaRPr>
          </a:p>
        </p:txBody>
      </p:sp>
      <p:sp>
        <p:nvSpPr>
          <p:cNvPr id="22" name="テキスト ボックス 21">
            <a:extLst>
              <a:ext uri="{FF2B5EF4-FFF2-40B4-BE49-F238E27FC236}">
                <a16:creationId xmlns:a16="http://schemas.microsoft.com/office/drawing/2014/main" id="{DD593C69-06C4-E00C-E347-1DE11F203D80}"/>
              </a:ext>
            </a:extLst>
          </p:cNvPr>
          <p:cNvSpPr txBox="1"/>
          <p:nvPr/>
        </p:nvSpPr>
        <p:spPr>
          <a:xfrm>
            <a:off x="10043395" y="9492331"/>
            <a:ext cx="33718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1400" dirty="0">
                <a:latin typeface="游ゴシック"/>
                <a:ea typeface="游ゴシック"/>
                <a:cs typeface="Times New Roman"/>
              </a:rPr>
              <a:t>図</a:t>
            </a:r>
            <a:r>
              <a:rPr lang="en-US" altLang="ja-JP" sz="1400" dirty="0">
                <a:latin typeface="游ゴシック"/>
                <a:ea typeface="游ゴシック"/>
                <a:cs typeface="Times New Roman"/>
              </a:rPr>
              <a:t>4.8 </a:t>
            </a:r>
            <a:r>
              <a:rPr lang="ja-JP" altLang="en-US" sz="1400" dirty="0">
                <a:latin typeface="游ゴシック"/>
                <a:ea typeface="游ゴシック"/>
                <a:cs typeface="Times New Roman"/>
              </a:rPr>
              <a:t>前後方向の検知可能距離の比較</a:t>
            </a:r>
            <a:endParaRPr lang="ja-JP" sz="1400" dirty="0">
              <a:latin typeface="游ゴシック"/>
              <a:ea typeface="游ゴシック"/>
              <a:cs typeface="Times New Roman"/>
            </a:endParaRPr>
          </a:p>
        </p:txBody>
      </p:sp>
    </p:spTree>
    <p:extLst>
      <p:ext uri="{BB962C8B-B14F-4D97-AF65-F5344CB8AC3E}">
        <p14:creationId xmlns:p14="http://schemas.microsoft.com/office/powerpoint/2010/main" val="4260793256"/>
      </p:ext>
    </p:extLst>
  </p:cSld>
  <p:clrMapOvr>
    <a:masterClrMapping/>
  </p:clrMapOvr>
</p:sld>
</file>

<file path=ppt/theme/theme1.xml><?xml version="1.0" encoding="utf-8"?>
<a:theme xmlns:a="http://schemas.openxmlformats.org/drawingml/2006/main" name="アブストラクトページ用（プライマリークラス）">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shade val="15000"/>
          </a:schemeClr>
        </a:lnRef>
        <a:fillRef idx="1">
          <a:schemeClr val="accent1"/>
        </a:fillRef>
        <a:effectRef idx="0">
          <a:schemeClr val="accent1"/>
        </a:effectRef>
        <a:fontRef idx="minor">
          <a:schemeClr val="lt1"/>
        </a:fontRef>
      </a:style>
    </a:spDef>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e5c7c0c-f424-41b1-a195-3825f1d1e3c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1C3C11EF8ACAF14CB59AA12B5DD906E5" ma:contentTypeVersion="8" ma:contentTypeDescription="新しいドキュメントを作成します。" ma:contentTypeScope="" ma:versionID="272614cc53304fca072ab13ab753c9c5">
  <xsd:schema xmlns:xsd="http://www.w3.org/2001/XMLSchema" xmlns:xs="http://www.w3.org/2001/XMLSchema" xmlns:p="http://schemas.microsoft.com/office/2006/metadata/properties" xmlns:ns3="ee5c7c0c-f424-41b1-a195-3825f1d1e3c5" targetNamespace="http://schemas.microsoft.com/office/2006/metadata/properties" ma:root="true" ma:fieldsID="7eec27a0e36d207f91a9d9bb93fba75b" ns3:_="">
    <xsd:import namespace="ee5c7c0c-f424-41b1-a195-3825f1d1e3c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element ref="ns3:MediaServiceSearchProperties" minOccurs="0"/>
                <xsd:element ref="ns3:_activity"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e5c7c0c-f424-41b1-a195-3825f1d1e3c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_activity" ma:index="14" nillable="true" ma:displayName="_activity" ma:hidden="true" ma:internalName="_activity">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96EEA2-7009-434C-BEFE-68402594688F}">
  <ds:schemaRefs>
    <ds:schemaRef ds:uri="http://purl.org/dc/terms/"/>
    <ds:schemaRef ds:uri="http://schemas.microsoft.com/office/2006/documentManagement/types"/>
    <ds:schemaRef ds:uri="http://schemas.microsoft.com/office/infopath/2007/PartnerControls"/>
    <ds:schemaRef ds:uri="http://purl.org/dc/dcmitype/"/>
    <ds:schemaRef ds:uri="http://www.w3.org/XML/1998/namespace"/>
    <ds:schemaRef ds:uri="http://purl.org/dc/elements/1.1/"/>
    <ds:schemaRef ds:uri="http://schemas.openxmlformats.org/package/2006/metadata/core-properties"/>
    <ds:schemaRef ds:uri="ee5c7c0c-f424-41b1-a195-3825f1d1e3c5"/>
    <ds:schemaRef ds:uri="http://schemas.microsoft.com/office/2006/metadata/properties"/>
  </ds:schemaRefs>
</ds:datastoreItem>
</file>

<file path=customXml/itemProps2.xml><?xml version="1.0" encoding="utf-8"?>
<ds:datastoreItem xmlns:ds="http://schemas.openxmlformats.org/officeDocument/2006/customXml" ds:itemID="{BD89A57D-D74A-40AE-95BF-E4A421F22E54}">
  <ds:schemaRefs>
    <ds:schemaRef ds:uri="http://schemas.microsoft.com/sharepoint/v3/contenttype/forms"/>
  </ds:schemaRefs>
</ds:datastoreItem>
</file>

<file path=customXml/itemProps3.xml><?xml version="1.0" encoding="utf-8"?>
<ds:datastoreItem xmlns:ds="http://schemas.openxmlformats.org/officeDocument/2006/customXml" ds:itemID="{6BD3F19E-CB4E-4EAF-8C9A-94DFCD0C3012}">
  <ds:schemaRefs>
    <ds:schemaRef ds:uri="ee5c7c0c-f424-41b1-a195-3825f1d1e3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1940</Words>
  <Application>Microsoft Office PowerPoint</Application>
  <PresentationFormat>ユーザー設定</PresentationFormat>
  <Paragraphs>210</Paragraphs>
  <Slides>5</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5</vt:i4>
      </vt:variant>
    </vt:vector>
  </HeadingPairs>
  <TitlesOfParts>
    <vt:vector size="15" baseType="lpstr">
      <vt:lpstr>HG丸ｺﾞｼｯｸM-PRO</vt:lpstr>
      <vt:lpstr>ＭＳ Ｐゴシック</vt:lpstr>
      <vt:lpstr>游ゴシック</vt:lpstr>
      <vt:lpstr>游ゴシック Light</vt:lpstr>
      <vt:lpstr>Arial</vt:lpstr>
      <vt:lpstr>Courier New</vt:lpstr>
      <vt:lpstr>Times New Roman</vt:lpstr>
      <vt:lpstr>Wingdings</vt:lpstr>
      <vt:lpstr>アブストラクトページ用（プライマリークラス）</vt:lpstr>
      <vt:lpstr>デザインの設定</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Manager>ETロボコン実行委員会</Manager>
  <Company>ETロボコン実行委員会</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ETロボコン・コンセプトシート</dc:title>
  <dc:creator>ETロボコン実行委員会</dc:creator>
  <cp:lastModifiedBy>新保一翔</cp:lastModifiedBy>
  <cp:revision>2</cp:revision>
  <cp:lastPrinted>2018-04-01T05:10:42Z</cp:lastPrinted>
  <dcterms:created xsi:type="dcterms:W3CDTF">2002-02-28T07:41:56Z</dcterms:created>
  <dcterms:modified xsi:type="dcterms:W3CDTF">2024-08-20T07:37:29Z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0x0101001C3C11EF8ACAF14CB59AA12B5DD906E5</vt:lpwstr>
  </property>
</Properties>
</file>